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sldIdLst>
    <p:sldId id="283" r:id="rId2"/>
    <p:sldId id="285" r:id="rId3"/>
    <p:sldId id="286" r:id="rId4"/>
    <p:sldId id="287" r:id="rId5"/>
    <p:sldId id="288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70" autoAdjust="0"/>
    <p:restoredTop sz="94617" autoAdjust="0"/>
  </p:normalViewPr>
  <p:slideViewPr>
    <p:cSldViewPr>
      <p:cViewPr varScale="1">
        <p:scale>
          <a:sx n="92" d="100"/>
          <a:sy n="92" d="100"/>
        </p:scale>
        <p:origin x="-120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26F1-24E8-4CBA-9E30-D0D6520AC1D0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7A62E-33F0-42FB-B805-9EBD19863A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889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Big tunnels are expensive!</a:t>
            </a:r>
          </a:p>
          <a:p>
            <a:r>
              <a:rPr lang="en-GB" dirty="0" smtClean="0"/>
              <a:t>To reach </a:t>
            </a:r>
            <a:r>
              <a:rPr lang="en-GB" dirty="0" err="1" smtClean="0"/>
              <a:t>peta</a:t>
            </a:r>
            <a:r>
              <a:rPr lang="en-GB" dirty="0" smtClean="0"/>
              <a:t> </a:t>
            </a:r>
            <a:r>
              <a:rPr lang="en-GB" dirty="0" err="1" smtClean="0"/>
              <a:t>eV</a:t>
            </a:r>
            <a:r>
              <a:rPr lang="en-GB" dirty="0" smtClean="0"/>
              <a:t> regime would need an</a:t>
            </a:r>
            <a:r>
              <a:rPr lang="en-GB" baseline="0" dirty="0" smtClean="0"/>
              <a:t> accelerate half as long as earth’s circumference!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55D1-313F-4A60-AFA9-A1192D21D61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509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electrons are ‘blown out’ instead of sucked in my e- and photons. Wakefield is the same,</a:t>
            </a:r>
            <a:r>
              <a:rPr lang="en-GB" baseline="0" dirty="0" smtClean="0"/>
              <a:t> but shifted by PI in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55D1-313F-4A60-AFA9-A1192D21D61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3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electrons are ‘blown out’ instead of sucked in my e- and photons. Wakefield is the same,</a:t>
            </a:r>
            <a:r>
              <a:rPr lang="en-GB" baseline="0" dirty="0" smtClean="0"/>
              <a:t> but shifted by PI in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55D1-313F-4A60-AFA9-A1192D21D61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3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Plasma density dictates the maximum electric field the plasma can support, and the length of the driver required to effectively</a:t>
            </a:r>
            <a:r>
              <a:rPr lang="en-GB" baseline="0" dirty="0" smtClean="0"/>
              <a:t> drive a </a:t>
            </a:r>
            <a:r>
              <a:rPr lang="en-GB" baseline="0" dirty="0" err="1" smtClean="0"/>
              <a:t>wakefield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We simulate at ~ 10^20. -&gt; lambda p = 3mm. Still short!</a:t>
            </a:r>
          </a:p>
          <a:p>
            <a:r>
              <a:rPr lang="en-GB" baseline="0" dirty="0" smtClean="0"/>
              <a:t>We simulate cold hydrogen plasma. Sufficient unless you drive high amplitude </a:t>
            </a:r>
            <a:r>
              <a:rPr lang="en-GB" baseline="0" dirty="0" err="1" smtClean="0"/>
              <a:t>wakefields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Ions start to move -&gt; </a:t>
            </a:r>
            <a:r>
              <a:rPr lang="en-GB" baseline="0" dirty="0" err="1" smtClean="0"/>
              <a:t>distrupts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wakefield</a:t>
            </a:r>
            <a:r>
              <a:rPr lang="en-GB" baseline="0" dirty="0" smtClean="0"/>
              <a:t>!</a:t>
            </a:r>
          </a:p>
          <a:p>
            <a:r>
              <a:rPr lang="en-GB" baseline="0" dirty="0" smtClean="0"/>
              <a:t>Need to then use heavier ions,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ceasium</a:t>
            </a:r>
            <a:r>
              <a:rPr lang="en-GB" baseline="0" dirty="0" smtClean="0"/>
              <a:t>, argon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55D1-313F-4A60-AFA9-A1192D21D6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3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Transverse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longitudinal modulation. Say Ex and </a:t>
            </a:r>
            <a:r>
              <a:rPr lang="en-GB" baseline="0" dirty="0" err="1" smtClean="0"/>
              <a:t>Ey</a:t>
            </a:r>
            <a:r>
              <a:rPr lang="en-GB" baseline="0" dirty="0" smtClean="0"/>
              <a:t> are </a:t>
            </a:r>
            <a:r>
              <a:rPr lang="en-GB" baseline="0" dirty="0" err="1" smtClean="0"/>
              <a:t>comparible</a:t>
            </a:r>
            <a:r>
              <a:rPr lang="en-GB" baseline="0" dirty="0" smtClean="0"/>
              <a:t> in magnitude, however, </a:t>
            </a:r>
            <a:r>
              <a:rPr lang="en-GB" baseline="0" dirty="0" err="1" smtClean="0"/>
              <a:t>lorentz</a:t>
            </a:r>
            <a:r>
              <a:rPr lang="en-GB" baseline="0" dirty="0" smtClean="0"/>
              <a:t> factor in forward direction makes longitudinal modulation a minor contribution.</a:t>
            </a:r>
          </a:p>
          <a:p>
            <a:r>
              <a:rPr lang="en-GB" baseline="0" dirty="0" smtClean="0"/>
              <a:t>Talk about focusing / defocusing </a:t>
            </a:r>
            <a:r>
              <a:rPr lang="en-GB" baseline="0" dirty="0" err="1" smtClean="0"/>
              <a:t>pohases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55D1-313F-4A60-AFA9-A1192D21D61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700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9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984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504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56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2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192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68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62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489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955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583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2271-ED6E-4BDA-B956-AAE9FC197CA7}" type="datetimeFigureOut">
              <a:rPr lang="en-GB" smtClean="0"/>
              <a:pPr/>
              <a:t>3/21/12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4490-55B0-4BE4-9C2D-A68CA2FA8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608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Relationship Id="rId6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2693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Particle-Driven Plasma Wakefield Acceleration</a:t>
            </a:r>
            <a:endParaRPr lang="en-GB" dirty="0"/>
          </a:p>
        </p:txBody>
      </p:sp>
      <p:pic>
        <p:nvPicPr>
          <p:cNvPr id="6" name="Picture 2" descr="http://www.ucl.ac.uk/history2/volterra/images/ucllogo_sml_blk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992" y="5589240"/>
            <a:ext cx="428900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F LOGO RG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3563"/>
            <a:ext cx="2484438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3833" y="2037035"/>
            <a:ext cx="63101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James Holloway</a:t>
            </a:r>
          </a:p>
          <a:p>
            <a:pPr algn="ctr"/>
            <a:r>
              <a:rPr lang="en-GB" sz="1600" dirty="0" smtClean="0"/>
              <a:t>University College London, London, UK</a:t>
            </a:r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PhD Supervisors:</a:t>
            </a:r>
            <a:endParaRPr lang="en-GB" sz="1600" dirty="0"/>
          </a:p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Professor Matthew wing</a:t>
            </a:r>
            <a:endParaRPr lang="en-GB" sz="2400" dirty="0">
              <a:solidFill>
                <a:schemeClr val="tx2"/>
              </a:solidFill>
            </a:endParaRPr>
          </a:p>
          <a:p>
            <a:pPr algn="ctr"/>
            <a:r>
              <a:rPr lang="en-GB" sz="1600" dirty="0"/>
              <a:t>University College London, London, </a:t>
            </a:r>
            <a:r>
              <a:rPr lang="en-GB" sz="1600" dirty="0" smtClean="0"/>
              <a:t>UK</a:t>
            </a:r>
          </a:p>
          <a:p>
            <a:pPr algn="ctr"/>
            <a:endParaRPr lang="en-GB" sz="1600" dirty="0"/>
          </a:p>
          <a:p>
            <a:pPr algn="ctr"/>
            <a:r>
              <a:rPr lang="en-GB" sz="2400" dirty="0">
                <a:solidFill>
                  <a:schemeClr val="tx2"/>
                </a:solidFill>
              </a:rPr>
              <a:t>Professor </a:t>
            </a:r>
            <a:r>
              <a:rPr lang="en-GB" sz="2400" dirty="0" smtClean="0">
                <a:solidFill>
                  <a:schemeClr val="tx2"/>
                </a:solidFill>
              </a:rPr>
              <a:t>Peter </a:t>
            </a:r>
            <a:r>
              <a:rPr lang="en-GB" sz="2400" dirty="0" err="1" smtClean="0">
                <a:solidFill>
                  <a:schemeClr val="tx2"/>
                </a:solidFill>
              </a:rPr>
              <a:t>Norreys</a:t>
            </a:r>
            <a:endParaRPr lang="en-GB" sz="2400" dirty="0">
              <a:solidFill>
                <a:schemeClr val="tx2"/>
              </a:solidFill>
            </a:endParaRPr>
          </a:p>
          <a:p>
            <a:pPr algn="ctr"/>
            <a:r>
              <a:rPr lang="en-GB" sz="1600" dirty="0" smtClean="0"/>
              <a:t>Central Laser Facility, Rutherford Appleton Laboratory, </a:t>
            </a:r>
            <a:r>
              <a:rPr lang="en-GB" sz="1600" dirty="0"/>
              <a:t>UK</a:t>
            </a:r>
          </a:p>
          <a:p>
            <a:pPr algn="ctr"/>
            <a:endParaRPr lang="en-GB" sz="1600" dirty="0" smtClean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00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44624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Diamond Experiment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052736"/>
            <a:ext cx="344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Serveral</a:t>
            </a:r>
            <a:r>
              <a:rPr lang="en-GB" dirty="0" smtClean="0"/>
              <a:t> slides of tour of Diamond!</a:t>
            </a:r>
            <a:endParaRPr lang="en-GB" sz="1600" dirty="0"/>
          </a:p>
        </p:txBody>
      </p:sp>
      <p:pic>
        <p:nvPicPr>
          <p:cNvPr id="3074" name="Picture 2" descr="D:\PhD and University\UCL University College London\Diamond collaboration presentation 04-10-11\DimondTour2\DimondTour2\2011DimondTour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338111">
            <a:off x="1397559" y="3088308"/>
            <a:ext cx="1152128" cy="429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77070" y="3137475"/>
            <a:ext cx="656693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350" y="1968046"/>
            <a:ext cx="1653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Transfer 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</a:rPr>
              <a:t>Line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6414" y="6523424"/>
            <a:ext cx="38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Pictures by Michael Bloom, Imperial College.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5400000">
            <a:off x="2526184" y="3212505"/>
            <a:ext cx="50311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24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44624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Diamond Experiment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052736"/>
            <a:ext cx="344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Serveral</a:t>
            </a:r>
            <a:r>
              <a:rPr lang="en-GB" dirty="0" smtClean="0"/>
              <a:t> slides of tour of Diamond!</a:t>
            </a:r>
            <a:endParaRPr lang="en-GB" sz="1600" dirty="0"/>
          </a:p>
        </p:txBody>
      </p:sp>
      <p:pic>
        <p:nvPicPr>
          <p:cNvPr id="4098" name="Picture 2" descr="D:\PhD and University\UCL University College London\Diamond collaboration presentation 04-10-11\DimondTour2\DimondTour2\2011DimondTour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692097"/>
            <a:ext cx="2311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Storage Ring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6414" y="6523424"/>
            <a:ext cx="38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Pictures by Michael Bloom, Imperial College.</a:t>
            </a:r>
            <a:endParaRPr lang="en-GB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5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-9939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4282" y="1246887"/>
            <a:ext cx="4482244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Simulations so far: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Untreated Diamond beam from the booster</a:t>
            </a:r>
          </a:p>
          <a:p>
            <a:r>
              <a:rPr lang="en-GB" dirty="0" smtClean="0"/>
              <a:t>      -&gt; Drove a weak </a:t>
            </a:r>
            <a:r>
              <a:rPr lang="en-GB" dirty="0" err="1" smtClean="0"/>
              <a:t>wakefield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Cooled </a:t>
            </a:r>
            <a:r>
              <a:rPr lang="en-GB" dirty="0"/>
              <a:t>beam (2.7 nm </a:t>
            </a:r>
            <a:r>
              <a:rPr lang="en-GB" dirty="0" smtClean="0"/>
              <a:t>rad) from the storage ring</a:t>
            </a:r>
          </a:p>
          <a:p>
            <a:r>
              <a:rPr lang="en-GB" dirty="0" smtClean="0"/>
              <a:t>      -&gt; Drove </a:t>
            </a:r>
            <a:r>
              <a:rPr lang="en-GB" dirty="0"/>
              <a:t>a weak </a:t>
            </a:r>
            <a:r>
              <a:rPr lang="en-GB" dirty="0" err="1" smtClean="0"/>
              <a:t>wakefield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Radially compressed beam – using </a:t>
            </a:r>
            <a:r>
              <a:rPr lang="en-GB" dirty="0" err="1" smtClean="0"/>
              <a:t>quadrupole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-&gt; </a:t>
            </a:r>
            <a:r>
              <a:rPr lang="en-GB" dirty="0" err="1" smtClean="0"/>
              <a:t>Filamentation</a:t>
            </a:r>
            <a:r>
              <a:rPr lang="en-GB" dirty="0" smtClean="0"/>
              <a:t> instability dominated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Cut beam</a:t>
            </a:r>
          </a:p>
          <a:p>
            <a:r>
              <a:rPr lang="en-GB" dirty="0" smtClean="0"/>
              <a:t>      -&gt; Drove </a:t>
            </a:r>
            <a:r>
              <a:rPr lang="en-GB" dirty="0"/>
              <a:t>a weak </a:t>
            </a:r>
            <a:r>
              <a:rPr lang="en-GB" dirty="0" err="1"/>
              <a:t>wakefield</a:t>
            </a:r>
            <a:r>
              <a:rPr lang="en-GB" dirty="0" smtClean="0"/>
              <a:t>. </a:t>
            </a:r>
            <a:r>
              <a:rPr lang="en-GB" dirty="0">
                <a:solidFill>
                  <a:srgbClr val="FF0000"/>
                </a:solidFill>
              </a:rPr>
              <a:t>E = 70 </a:t>
            </a:r>
            <a:r>
              <a:rPr lang="en-GB" dirty="0" smtClean="0">
                <a:solidFill>
                  <a:srgbClr val="FF0000"/>
                </a:solidFill>
              </a:rPr>
              <a:t>KVm</a:t>
            </a:r>
            <a:r>
              <a:rPr lang="en-GB" baseline="30000" dirty="0" smtClean="0">
                <a:solidFill>
                  <a:srgbClr val="FF0000"/>
                </a:solidFill>
              </a:rPr>
              <a:t>-1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Seeded beam – using an ideal driver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840410" y="1238498"/>
            <a:ext cx="412407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Diamond Booster Parameters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Energy </a:t>
            </a:r>
            <a:r>
              <a:rPr lang="en-GB" sz="2000" dirty="0"/>
              <a:t>3 </a:t>
            </a:r>
            <a:r>
              <a:rPr lang="en-GB" sz="2000" dirty="0" err="1"/>
              <a:t>GeV</a:t>
            </a:r>
            <a:r>
              <a:rPr lang="en-GB" sz="20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Geometric </a:t>
            </a:r>
            <a:r>
              <a:rPr lang="en-GB" sz="2000" dirty="0" err="1"/>
              <a:t>emittance</a:t>
            </a:r>
            <a:r>
              <a:rPr lang="en-GB" sz="2000" dirty="0"/>
              <a:t> 140 </a:t>
            </a:r>
            <a:r>
              <a:rPr lang="en-GB" sz="2000" dirty="0" smtClean="0"/>
              <a:t>nm rad 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/>
              <a:t>Rms</a:t>
            </a:r>
            <a:r>
              <a:rPr lang="en-GB" sz="2000" dirty="0"/>
              <a:t> relative energy spread 0.0007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/>
              <a:t>Rms</a:t>
            </a:r>
            <a:r>
              <a:rPr lang="en-GB" sz="2000" dirty="0"/>
              <a:t> bunch length 2.6 cm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Charge up to 2 </a:t>
            </a:r>
            <a:r>
              <a:rPr lang="en-GB" sz="2000" dirty="0" err="1" smtClean="0"/>
              <a:t>nC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57128" y="3309952"/>
            <a:ext cx="410736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Typical simulation parameters: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4320 x 320 grid. ~ 10</a:t>
            </a:r>
            <a:r>
              <a:rPr lang="en-GB" sz="2000" baseline="30000" dirty="0" smtClean="0"/>
              <a:t>7</a:t>
            </a:r>
            <a:r>
              <a:rPr lang="en-GB" sz="2000" dirty="0" smtClean="0"/>
              <a:t> particles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127 cores over 4 days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n</a:t>
            </a:r>
            <a:r>
              <a:rPr lang="en-GB" sz="2000" baseline="-25000" dirty="0" smtClean="0"/>
              <a:t>e</a:t>
            </a:r>
            <a:r>
              <a:rPr lang="en-GB" sz="2000" dirty="0" smtClean="0"/>
              <a:t> = 1.11 x 10</a:t>
            </a:r>
            <a:r>
              <a:rPr lang="en-GB" sz="2000" baseline="30000" dirty="0" smtClean="0"/>
              <a:t>20</a:t>
            </a:r>
            <a:r>
              <a:rPr lang="en-GB" sz="2000" dirty="0" smtClean="0"/>
              <a:t> m</a:t>
            </a:r>
            <a:r>
              <a:rPr lang="en-GB" sz="2000" baseline="30000" dirty="0" smtClean="0"/>
              <a:t>-3</a:t>
            </a:r>
            <a:endParaRPr lang="en-GB" sz="2000" dirty="0" smtClean="0"/>
          </a:p>
          <a:p>
            <a:r>
              <a:rPr lang="en-GB" sz="2000" dirty="0" smtClean="0"/>
              <a:t> -&gt; </a:t>
            </a:r>
            <a:r>
              <a:rPr lang="el-GR" sz="2000" dirty="0" smtClean="0"/>
              <a:t>λ</a:t>
            </a:r>
            <a:r>
              <a:rPr lang="en-GB" sz="2000" baseline="-25000" dirty="0" smtClean="0"/>
              <a:t>p</a:t>
            </a:r>
            <a:r>
              <a:rPr lang="en-GB" sz="2000" dirty="0" smtClean="0"/>
              <a:t> = 3.17mm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5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:\PhD and University\UCL University College London\1st year transfer report\beam-angle-16-DiamondSigZTru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084" y="2301148"/>
            <a:ext cx="7181765" cy="43204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79512" y="764704"/>
            <a:ext cx="30747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untreated Diamond beam:</a:t>
            </a:r>
          </a:p>
          <a:p>
            <a:endParaRPr lang="en-GB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1060" y="1988840"/>
            <a:ext cx="8044789" cy="4896544"/>
            <a:chOff x="211060" y="1988840"/>
            <a:chExt cx="8044789" cy="4896544"/>
          </a:xfrm>
        </p:grpSpPr>
        <p:sp>
          <p:nvSpPr>
            <p:cNvPr id="10" name="TextBox 9"/>
            <p:cNvSpPr txBox="1"/>
            <p:nvPr/>
          </p:nvSpPr>
          <p:spPr>
            <a:xfrm>
              <a:off x="211060" y="3237252"/>
              <a:ext cx="865622" cy="2092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Before:</a:t>
              </a:r>
            </a:p>
            <a:p>
              <a:endParaRPr lang="en-GB" sz="1600" dirty="0"/>
            </a:p>
            <a:p>
              <a:endParaRPr lang="en-GB" sz="1600" dirty="0" smtClean="0"/>
            </a:p>
            <a:p>
              <a:endParaRPr lang="en-GB" sz="1600" dirty="0"/>
            </a:p>
            <a:p>
              <a:endParaRPr lang="en-GB" sz="1600" dirty="0" smtClean="0"/>
            </a:p>
            <a:p>
              <a:endParaRPr lang="en-GB" sz="1600" dirty="0" smtClean="0"/>
            </a:p>
            <a:p>
              <a:endParaRPr lang="en-GB" sz="1600" dirty="0"/>
            </a:p>
            <a:p>
              <a:pPr algn="ctr"/>
              <a:r>
                <a:rPr lang="en-GB" sz="1600" dirty="0" smtClean="0"/>
                <a:t>After:</a:t>
              </a:r>
              <a:endParaRPr lang="en-GB" sz="1600" dirty="0"/>
            </a:p>
          </p:txBody>
        </p:sp>
        <p:pic>
          <p:nvPicPr>
            <p:cNvPr id="9" name="Picture 8" descr="D:\PhD and University\UCL University College London\1st year transfer report\beam-side-16-and-99-DiamondSigzTrue-andback-8-99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85" y="2301148"/>
              <a:ext cx="7181764" cy="4320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703121" y="1988840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Rear view                                                </a:t>
              </a:r>
              <a:r>
                <a:rPr lang="en-GB" sz="1600" dirty="0" smtClean="0"/>
                <a:t>Side View</a:t>
              </a:r>
              <a:endParaRPr lang="en-GB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44677" y="6577607"/>
              <a:ext cx="43269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2060"/>
                  </a:solidFill>
                </a:rPr>
                <a:t>Simulation of the untreated Diamond beam.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9260" y="804193"/>
            <a:ext cx="3392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Energy 3 </a:t>
            </a:r>
            <a:r>
              <a:rPr lang="en-GB" sz="1600" dirty="0" err="1"/>
              <a:t>GeV</a:t>
            </a:r>
            <a:r>
              <a:rPr lang="en-GB" sz="16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</a:rPr>
              <a:t>Geometric </a:t>
            </a:r>
            <a:r>
              <a:rPr lang="en-GB" sz="1600" dirty="0" err="1">
                <a:solidFill>
                  <a:srgbClr val="7030A0"/>
                </a:solidFill>
              </a:rPr>
              <a:t>emittance</a:t>
            </a:r>
            <a:r>
              <a:rPr lang="en-GB" sz="1600" dirty="0">
                <a:solidFill>
                  <a:srgbClr val="7030A0"/>
                </a:solidFill>
              </a:rPr>
              <a:t> 140 </a:t>
            </a:r>
            <a:r>
              <a:rPr lang="en-GB" sz="1600" dirty="0" smtClean="0">
                <a:solidFill>
                  <a:srgbClr val="7030A0"/>
                </a:solidFill>
              </a:rPr>
              <a:t>nm rad </a:t>
            </a:r>
            <a:endParaRPr lang="en-GB" sz="1600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err="1"/>
              <a:t>Rms</a:t>
            </a:r>
            <a:r>
              <a:rPr lang="en-GB" sz="1600" dirty="0"/>
              <a:t> relative energy spread 0.0007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err="1"/>
              <a:t>Rms</a:t>
            </a:r>
            <a:r>
              <a:rPr lang="en-GB" sz="1600" dirty="0"/>
              <a:t> bunch length 2.6 cm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Charge up to 2 </a:t>
            </a:r>
            <a:r>
              <a:rPr lang="en-GB" sz="1600" dirty="0" err="1"/>
              <a:t>nC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67594" y="795052"/>
            <a:ext cx="15488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     Set: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--&gt; </a:t>
            </a:r>
            <a:r>
              <a:rPr lang="el-GR" sz="1600" dirty="0" smtClean="0">
                <a:solidFill>
                  <a:srgbClr val="7030A0"/>
                </a:solidFill>
              </a:rPr>
              <a:t>σ</a:t>
            </a:r>
            <a:r>
              <a:rPr lang="en-GB" sz="1600" baseline="-25000" dirty="0" smtClean="0">
                <a:solidFill>
                  <a:srgbClr val="7030A0"/>
                </a:solidFill>
              </a:rPr>
              <a:t>r</a:t>
            </a:r>
            <a:r>
              <a:rPr lang="en-GB" sz="1600" dirty="0" smtClean="0">
                <a:solidFill>
                  <a:srgbClr val="7030A0"/>
                </a:solidFill>
              </a:rPr>
              <a:t> = 1.58 mm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   T = 1 x 10</a:t>
            </a:r>
            <a:r>
              <a:rPr lang="en-GB" sz="1600" baseline="30000" dirty="0" smtClean="0">
                <a:solidFill>
                  <a:srgbClr val="7030A0"/>
                </a:solidFill>
              </a:rPr>
              <a:t>8</a:t>
            </a:r>
            <a:r>
              <a:rPr lang="en-GB" sz="1600" dirty="0" smtClean="0">
                <a:solidFill>
                  <a:srgbClr val="7030A0"/>
                </a:solidFill>
              </a:rPr>
              <a:t> K</a:t>
            </a:r>
            <a:endParaRPr lang="en-GB" sz="1600" dirty="0">
              <a:solidFill>
                <a:srgbClr val="7030A0"/>
              </a:solidFill>
            </a:endParaRPr>
          </a:p>
          <a:p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25602" y="4557672"/>
            <a:ext cx="157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No Micro bunching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2172" y="4589220"/>
            <a:ext cx="1496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Mild </a:t>
            </a:r>
            <a:r>
              <a:rPr lang="en-GB" sz="1400" dirty="0" err="1" smtClean="0">
                <a:solidFill>
                  <a:srgbClr val="FF0000"/>
                </a:solidFill>
              </a:rPr>
              <a:t>filimentation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5800" y="-9939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3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504" y="974338"/>
            <a:ext cx="86403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Radially </a:t>
            </a:r>
            <a:r>
              <a:rPr lang="en-GB" dirty="0"/>
              <a:t>c</a:t>
            </a:r>
            <a:r>
              <a:rPr lang="en-GB" dirty="0" smtClean="0"/>
              <a:t>ompressed Diamond beam. -&gt; Higher charge density drives a stronger </a:t>
            </a:r>
            <a:r>
              <a:rPr lang="en-GB" dirty="0" err="1" smtClean="0"/>
              <a:t>wakefield</a:t>
            </a:r>
            <a:r>
              <a:rPr lang="en-GB" dirty="0" smtClean="0"/>
              <a:t>.</a:t>
            </a:r>
          </a:p>
          <a:p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3447204" y="6525344"/>
            <a:ext cx="4326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Simulation of the untreated Diamond beam.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12" name="Picture 11" descr="D:\PhD and University\UCL University College London\1st year transfer report\beam-side-16-and-99-DiamondSigzTrue-andback-8-9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0000" r="57020"/>
          <a:stretch/>
        </p:blipFill>
        <p:spPr bwMode="auto">
          <a:xfrm>
            <a:off x="1752600" y="1600200"/>
            <a:ext cx="7166952" cy="50157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5496" y="1556792"/>
            <a:ext cx="17636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 </a:t>
            </a:r>
            <a:r>
              <a:rPr lang="en-GB" sz="1600" dirty="0" smtClean="0"/>
              <a:t>     Set</a:t>
            </a:r>
            <a:r>
              <a:rPr lang="en-GB" sz="1600" dirty="0"/>
              <a:t>:</a:t>
            </a:r>
          </a:p>
          <a:p>
            <a:r>
              <a:rPr lang="en-GB" sz="1600" dirty="0"/>
              <a:t>--&gt; </a:t>
            </a:r>
            <a:r>
              <a:rPr lang="el-GR" sz="1600" dirty="0"/>
              <a:t>σ</a:t>
            </a:r>
            <a:r>
              <a:rPr lang="en-GB" sz="1600" baseline="-25000" dirty="0"/>
              <a:t>r</a:t>
            </a:r>
            <a:r>
              <a:rPr lang="en-GB" sz="1600" dirty="0"/>
              <a:t> = </a:t>
            </a:r>
            <a:r>
              <a:rPr lang="en-GB" sz="1600" dirty="0" smtClean="0"/>
              <a:t>0.158 </a:t>
            </a:r>
            <a:r>
              <a:rPr lang="en-GB" sz="1600" dirty="0"/>
              <a:t>mm</a:t>
            </a:r>
          </a:p>
          <a:p>
            <a:r>
              <a:rPr lang="en-GB" sz="1600" dirty="0"/>
              <a:t>     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rgbClr val="FF0000"/>
                </a:solidFill>
              </a:rPr>
              <a:t>T = 1 x </a:t>
            </a:r>
            <a:r>
              <a:rPr lang="en-GB" sz="1600" dirty="0" smtClean="0">
                <a:solidFill>
                  <a:srgbClr val="FF0000"/>
                </a:solidFill>
              </a:rPr>
              <a:t>10</a:t>
            </a:r>
            <a:r>
              <a:rPr lang="en-GB" sz="1600" baseline="30000" dirty="0" smtClean="0">
                <a:solidFill>
                  <a:srgbClr val="FF0000"/>
                </a:solidFill>
              </a:rPr>
              <a:t>10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520" y="2708920"/>
            <a:ext cx="1871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Filamentation</a:t>
            </a:r>
            <a:r>
              <a:rPr lang="en-GB" sz="1600" dirty="0" smtClean="0"/>
              <a:t> destroys the beam.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Cannot compress smaller than </a:t>
            </a:r>
          </a:p>
          <a:p>
            <a:r>
              <a:rPr lang="el-GR" sz="1600" dirty="0" smtClean="0">
                <a:solidFill>
                  <a:srgbClr val="FF0000"/>
                </a:solidFill>
              </a:rPr>
              <a:t>σ</a:t>
            </a:r>
            <a:r>
              <a:rPr lang="en-GB" sz="1600" baseline="-25000" dirty="0">
                <a:solidFill>
                  <a:srgbClr val="FF0000"/>
                </a:solidFill>
              </a:rPr>
              <a:t>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~ 1.58 mm.</a:t>
            </a:r>
            <a:endParaRPr lang="en-GB" sz="1600" dirty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-9939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16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936" y="764704"/>
            <a:ext cx="84609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Initial </a:t>
            </a:r>
            <a:r>
              <a:rPr lang="en-GB" sz="1600" dirty="0" err="1" smtClean="0"/>
              <a:t>wakefield</a:t>
            </a:r>
            <a:r>
              <a:rPr lang="en-GB" sz="1600" dirty="0" smtClean="0"/>
              <a:t> driven by ultra short pulse. </a:t>
            </a:r>
            <a:r>
              <a:rPr lang="el-GR" sz="1600" dirty="0" smtClean="0"/>
              <a:t>σ</a:t>
            </a:r>
            <a:r>
              <a:rPr lang="en-GB" sz="1600" baseline="-25000" dirty="0" smtClean="0"/>
              <a:t>r</a:t>
            </a:r>
            <a:r>
              <a:rPr lang="en-GB" sz="1600" dirty="0" smtClean="0"/>
              <a:t> = </a:t>
            </a:r>
            <a:r>
              <a:rPr lang="el-GR" sz="1600" dirty="0" smtClean="0"/>
              <a:t>σ</a:t>
            </a:r>
            <a:r>
              <a:rPr lang="en-GB" sz="1600" baseline="-25000" dirty="0" smtClean="0"/>
              <a:t>z</a:t>
            </a:r>
            <a:r>
              <a:rPr lang="en-GB" sz="1600" dirty="0" smtClean="0"/>
              <a:t> = 0.144 mm. Charge = 102 </a:t>
            </a:r>
            <a:r>
              <a:rPr lang="en-GB" sz="1600" dirty="0" err="1" smtClean="0"/>
              <a:t>nC</a:t>
            </a:r>
            <a:r>
              <a:rPr lang="en-GB" sz="1600" dirty="0" smtClean="0"/>
              <a:t>. n</a:t>
            </a:r>
            <a:r>
              <a:rPr lang="en-GB" sz="1600" baseline="-25000" dirty="0" smtClean="0"/>
              <a:t>bpeak</a:t>
            </a:r>
            <a:r>
              <a:rPr lang="en-GB" sz="1600" dirty="0" smtClean="0"/>
              <a:t> = 5 x 10</a:t>
            </a:r>
            <a:r>
              <a:rPr lang="en-GB" sz="1600" baseline="30000" dirty="0" smtClean="0"/>
              <a:t>18</a:t>
            </a:r>
            <a:r>
              <a:rPr lang="en-GB" sz="1600" dirty="0" smtClean="0"/>
              <a:t> m</a:t>
            </a:r>
            <a:r>
              <a:rPr lang="en-GB" sz="1600" baseline="30000" dirty="0" smtClean="0"/>
              <a:t>-3</a:t>
            </a:r>
          </a:p>
          <a:p>
            <a:r>
              <a:rPr lang="en-GB" sz="1600" dirty="0" smtClean="0"/>
              <a:t>Diamond beam then propagates in that </a:t>
            </a:r>
            <a:r>
              <a:rPr lang="en-GB" sz="1600" dirty="0" err="1" smtClean="0"/>
              <a:t>wakefield</a:t>
            </a:r>
            <a:r>
              <a:rPr lang="en-GB" sz="1600" dirty="0" smtClean="0"/>
              <a:t> and becomes micro bunched. </a:t>
            </a:r>
          </a:p>
          <a:p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1541148" y="6525344"/>
            <a:ext cx="6343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Simulation of the Diamond beam propagating with a </a:t>
            </a:r>
            <a:r>
              <a:rPr lang="en-GB" sz="1600" dirty="0" err="1" smtClean="0">
                <a:solidFill>
                  <a:srgbClr val="002060"/>
                </a:solidFill>
              </a:rPr>
              <a:t>wakefield</a:t>
            </a:r>
            <a:r>
              <a:rPr lang="en-GB" sz="1600" dirty="0" smtClean="0">
                <a:solidFill>
                  <a:srgbClr val="002060"/>
                </a:solidFill>
              </a:rPr>
              <a:t>.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08878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-9939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28857" y="5939988"/>
            <a:ext cx="1320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 = </a:t>
            </a:r>
            <a:r>
              <a:rPr lang="en-GB" dirty="0" smtClean="0">
                <a:solidFill>
                  <a:srgbClr val="FF0000"/>
                </a:solidFill>
              </a:rPr>
              <a:t>3 MVm</a:t>
            </a:r>
            <a:r>
              <a:rPr lang="en-GB" baseline="30000" dirty="0" smtClean="0">
                <a:solidFill>
                  <a:srgbClr val="FF0000"/>
                </a:solidFill>
              </a:rPr>
              <a:t>-1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4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44624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Upcoming Simulations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117570"/>
            <a:ext cx="4752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Next set of simulations: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Small parameter scan over intensities of seeding laser pulse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Modulated Diamond bunch into second plasma stage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Modulated Diamond bunch co-propagating with non-modulated proton bunch.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Inject witness electron beam and use motion to calculate synchrotron radiation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2040" y="492490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algn="ctr"/>
            <a:r>
              <a:rPr lang="en-GB" sz="2000" dirty="0" smtClean="0"/>
              <a:t>If our simulations demonstrate modulation of the Diamond beam is feasible and we </a:t>
            </a:r>
          </a:p>
          <a:p>
            <a:pPr algn="ctr"/>
            <a:r>
              <a:rPr lang="en-GB" sz="2000" dirty="0" smtClean="0"/>
              <a:t>secure the beam time and the funding then this experiment should go ahead in 2012.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36096" y="1124744"/>
            <a:ext cx="319420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Laser Parameters</a:t>
            </a:r>
            <a:r>
              <a:rPr lang="en-GB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λ</a:t>
            </a:r>
            <a:r>
              <a:rPr lang="en-GB" dirty="0"/>
              <a:t> = 1 </a:t>
            </a:r>
            <a:r>
              <a:rPr lang="el-GR" dirty="0"/>
              <a:t>μ</a:t>
            </a:r>
            <a:r>
              <a:rPr lang="en-GB" dirty="0"/>
              <a:t>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Spot size = </a:t>
            </a:r>
            <a:r>
              <a:rPr lang="en-GB" dirty="0" smtClean="0"/>
              <a:t>~50 </a:t>
            </a:r>
            <a:r>
              <a:rPr lang="el-GR" dirty="0" smtClean="0"/>
              <a:t>μ</a:t>
            </a:r>
            <a:r>
              <a:rPr lang="en-GB" dirty="0" smtClean="0"/>
              <a:t>m</a:t>
            </a:r>
            <a:r>
              <a:rPr lang="en-GB" baseline="30000" dirty="0"/>
              <a:t> </a:t>
            </a:r>
            <a:r>
              <a:rPr lang="en-GB" dirty="0" smtClean="0"/>
              <a:t> Diameter</a:t>
            </a:r>
            <a:endParaRPr lang="en-GB" baseline="30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I = </a:t>
            </a:r>
            <a:r>
              <a:rPr lang="en-GB" dirty="0" smtClean="0"/>
              <a:t>10</a:t>
            </a:r>
            <a:r>
              <a:rPr lang="en-GB" baseline="30000" dirty="0" smtClean="0"/>
              <a:t>13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10</a:t>
            </a:r>
            <a:r>
              <a:rPr lang="en-GB" baseline="30000" dirty="0" smtClean="0"/>
              <a:t>15</a:t>
            </a:r>
            <a:r>
              <a:rPr lang="en-GB" dirty="0" smtClean="0"/>
              <a:t>  </a:t>
            </a:r>
            <a:r>
              <a:rPr lang="en-GB" dirty="0"/>
              <a:t>Wcm</a:t>
            </a:r>
            <a:r>
              <a:rPr lang="en-GB" baseline="30000" dirty="0"/>
              <a:t>-2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Pulse length </a:t>
            </a:r>
            <a:r>
              <a:rPr lang="en-GB" dirty="0" smtClean="0"/>
              <a:t>~ 500 </a:t>
            </a:r>
            <a:r>
              <a:rPr lang="en-GB" dirty="0" err="1" smtClean="0"/>
              <a:t>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08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9792" y="1844824"/>
            <a:ext cx="49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Thanks for listening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0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1470025"/>
          </a:xfrm>
        </p:spPr>
        <p:txBody>
          <a:bodyPr/>
          <a:lstStyle/>
          <a:p>
            <a:r>
              <a:rPr lang="en-US" dirty="0" smtClean="0"/>
              <a:t>Current RF Accelerators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5470525"/>
            <a:ext cx="388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3240360" cy="3240360"/>
          </a:xfrm>
        </p:spPr>
        <p:txBody>
          <a:bodyPr>
            <a:no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Accelerate particles within a metal cavity.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Accelerated using an alternating electric field.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Electric fields greater than     ~100 MVm</a:t>
            </a:r>
            <a:r>
              <a:rPr lang="en-US" sz="1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will ionize the metal itself.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--&gt; To reach higher particle energies one has to increase the length over which the particles are being accelerated.</a:t>
            </a:r>
          </a:p>
          <a:p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933" y="980728"/>
            <a:ext cx="5134531" cy="532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3117" y="6237312"/>
            <a:ext cx="508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The Livingston plot shows the switch on time of hadron and lepton </a:t>
            </a:r>
            <a:endParaRPr lang="en-GB" sz="1400" dirty="0" smtClean="0">
              <a:solidFill>
                <a:srgbClr val="002060"/>
              </a:solidFill>
            </a:endParaRPr>
          </a:p>
          <a:p>
            <a:pPr algn="ctr"/>
            <a:r>
              <a:rPr lang="en-GB" sz="1400" dirty="0" smtClean="0">
                <a:solidFill>
                  <a:srgbClr val="002060"/>
                </a:solidFill>
              </a:rPr>
              <a:t>colliders </a:t>
            </a:r>
            <a:r>
              <a:rPr lang="en-GB" sz="1400" dirty="0">
                <a:solidFill>
                  <a:srgbClr val="002060"/>
                </a:solidFill>
              </a:rPr>
              <a:t>at the energy frontier as a function of achieved energy.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500" y="4869160"/>
            <a:ext cx="3146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Plasmas can support higher electric fields. A plasma of number density 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= 10</a:t>
            </a:r>
            <a:r>
              <a:rPr lang="en-US" baseline="30000" dirty="0" smtClean="0"/>
              <a:t>14 </a:t>
            </a:r>
            <a:r>
              <a:rPr lang="en-US" dirty="0" smtClean="0"/>
              <a:t>cm</a:t>
            </a:r>
            <a:r>
              <a:rPr lang="en-US" baseline="30000" dirty="0" smtClean="0"/>
              <a:t>−3</a:t>
            </a:r>
            <a:r>
              <a:rPr lang="en-US" dirty="0" smtClean="0"/>
              <a:t> can support electric fields of </a:t>
            </a:r>
            <a:r>
              <a:rPr lang="en-US" dirty="0" smtClean="0">
                <a:solidFill>
                  <a:srgbClr val="FF0000"/>
                </a:solidFill>
              </a:rPr>
              <a:t>E = 1 GVm</a:t>
            </a:r>
            <a:r>
              <a:rPr lang="en-US" baseline="30000" dirty="0" smtClean="0">
                <a:solidFill>
                  <a:srgbClr val="FF0000"/>
                </a:solidFill>
              </a:rPr>
              <a:t>−1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66038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92832" y="1499443"/>
            <a:ext cx="7848600" cy="23622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43064" y="1647651"/>
            <a:ext cx="5272608" cy="2091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-27384"/>
            <a:ext cx="7772400" cy="1470025"/>
          </a:xfrm>
        </p:spPr>
        <p:txBody>
          <a:bodyPr/>
          <a:lstStyle/>
          <a:p>
            <a:r>
              <a:rPr lang="en-US" dirty="0" smtClean="0"/>
              <a:t>What is PWA?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07632" y="4988768"/>
            <a:ext cx="388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69032" y="3408040"/>
            <a:ext cx="1981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 beam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077000" y="2147478"/>
            <a:ext cx="762000" cy="1136806"/>
            <a:chOff x="6324600" y="2553630"/>
            <a:chExt cx="762000" cy="1136806"/>
          </a:xfrm>
        </p:grpSpPr>
        <p:sp>
          <p:nvSpPr>
            <p:cNvPr id="12" name="Trapezoid 11"/>
            <p:cNvSpPr/>
            <p:nvPr/>
          </p:nvSpPr>
          <p:spPr>
            <a:xfrm rot="16200000">
              <a:off x="6251498" y="2816302"/>
              <a:ext cx="762000" cy="615795"/>
            </a:xfrm>
            <a:prstGeom prst="trapezoid">
              <a:avLst>
                <a:gd name="adj" fmla="val 61585"/>
              </a:avLst>
            </a:prstGeom>
            <a:gradFill>
              <a:gsLst>
                <a:gs pos="100000">
                  <a:srgbClr val="FF0000"/>
                </a:gs>
                <a:gs pos="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6553200" y="2553630"/>
              <a:ext cx="533400" cy="34197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6553200" y="3352801"/>
              <a:ext cx="533400" cy="337635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619801" y="2108448"/>
            <a:ext cx="609599" cy="1219200"/>
            <a:chOff x="5867401" y="2514600"/>
            <a:chExt cx="609599" cy="1219200"/>
          </a:xfrm>
        </p:grpSpPr>
        <p:sp>
          <p:nvSpPr>
            <p:cNvPr id="13" name="Trapezoid 12"/>
            <p:cNvSpPr/>
            <p:nvPr/>
          </p:nvSpPr>
          <p:spPr>
            <a:xfrm rot="16200000" flipV="1">
              <a:off x="5905500" y="2933700"/>
              <a:ext cx="762000" cy="381000"/>
            </a:xfrm>
            <a:prstGeom prst="trapezoid">
              <a:avLst>
                <a:gd name="adj" fmla="val 75406"/>
              </a:avLst>
            </a:prstGeom>
            <a:gradFill>
              <a:gsLst>
                <a:gs pos="100000">
                  <a:srgbClr val="FF0000"/>
                </a:gs>
                <a:gs pos="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 flipV="1">
              <a:off x="5867401" y="3385638"/>
              <a:ext cx="533400" cy="34816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5867401" y="2514600"/>
              <a:ext cx="533400" cy="33763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781600" y="2141283"/>
            <a:ext cx="1219200" cy="1143000"/>
            <a:chOff x="5029200" y="2547435"/>
            <a:chExt cx="1219200" cy="1143000"/>
          </a:xfrm>
        </p:grpSpPr>
        <p:sp>
          <p:nvSpPr>
            <p:cNvPr id="10" name="Oval 9"/>
            <p:cNvSpPr/>
            <p:nvPr/>
          </p:nvSpPr>
          <p:spPr>
            <a:xfrm>
              <a:off x="5029200" y="2547435"/>
              <a:ext cx="1219200" cy="1143000"/>
            </a:xfrm>
            <a:prstGeom prst="ellipse">
              <a:avLst/>
            </a:prstGeom>
            <a:gradFill flip="none" rotWithShape="1">
              <a:gsLst>
                <a:gs pos="31000">
                  <a:schemeClr val="tx2">
                    <a:lumMod val="60000"/>
                    <a:lumOff val="40000"/>
                  </a:schemeClr>
                </a:gs>
                <a:gs pos="63000">
                  <a:schemeClr val="bg1">
                    <a:lumMod val="65000"/>
                  </a:schemeClr>
                </a:gs>
                <a:gs pos="94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5257800" y="2743200"/>
              <a:ext cx="533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+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ubtitle 2"/>
            <p:cNvSpPr txBox="1">
              <a:spLocks/>
            </p:cNvSpPr>
            <p:nvPr/>
          </p:nvSpPr>
          <p:spPr>
            <a:xfrm>
              <a:off x="5257800" y="3048000"/>
              <a:ext cx="533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+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Subtitle 2"/>
            <p:cNvSpPr txBox="1">
              <a:spLocks/>
            </p:cNvSpPr>
            <p:nvPr/>
          </p:nvSpPr>
          <p:spPr>
            <a:xfrm>
              <a:off x="5486400" y="2895600"/>
              <a:ext cx="533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+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10980" y="2147478"/>
            <a:ext cx="1245840" cy="1143000"/>
            <a:chOff x="3758580" y="2553630"/>
            <a:chExt cx="1245840" cy="1143000"/>
          </a:xfrm>
        </p:grpSpPr>
        <p:sp>
          <p:nvSpPr>
            <p:cNvPr id="16" name="Oval 15"/>
            <p:cNvSpPr/>
            <p:nvPr/>
          </p:nvSpPr>
          <p:spPr>
            <a:xfrm>
              <a:off x="3785220" y="2553630"/>
              <a:ext cx="1219200" cy="1143000"/>
            </a:xfrm>
            <a:prstGeom prst="ellipse">
              <a:avLst/>
            </a:prstGeom>
            <a:gradFill flip="none" rotWithShape="1">
              <a:gsLst>
                <a:gs pos="31000">
                  <a:schemeClr val="tx2">
                    <a:lumMod val="60000"/>
                    <a:lumOff val="40000"/>
                  </a:schemeClr>
                </a:gs>
                <a:gs pos="63000">
                  <a:schemeClr val="bg1">
                    <a:lumMod val="65000"/>
                  </a:schemeClr>
                </a:gs>
                <a:gs pos="94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4229100" y="3048000"/>
              <a:ext cx="533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+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Subtitle 2"/>
            <p:cNvSpPr txBox="1">
              <a:spLocks/>
            </p:cNvSpPr>
            <p:nvPr/>
          </p:nvSpPr>
          <p:spPr>
            <a:xfrm>
              <a:off x="4114800" y="2743200"/>
              <a:ext cx="533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+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Subtitle 2"/>
            <p:cNvSpPr txBox="1">
              <a:spLocks/>
            </p:cNvSpPr>
            <p:nvPr/>
          </p:nvSpPr>
          <p:spPr>
            <a:xfrm>
              <a:off x="3962400" y="3162301"/>
              <a:ext cx="533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+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Trapezoid 35"/>
            <p:cNvSpPr/>
            <p:nvPr/>
          </p:nvSpPr>
          <p:spPr>
            <a:xfrm rot="16200000">
              <a:off x="3459975" y="3048001"/>
              <a:ext cx="762000" cy="164790"/>
            </a:xfrm>
            <a:prstGeom prst="trapezoid">
              <a:avLst>
                <a:gd name="adj" fmla="val 174052"/>
              </a:avLst>
            </a:prstGeom>
            <a:gradFill>
              <a:gsLst>
                <a:gs pos="100000">
                  <a:srgbClr val="FF0000"/>
                </a:gs>
                <a:gs pos="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25380" y="2337048"/>
            <a:ext cx="857715" cy="762000"/>
            <a:chOff x="4672980" y="2743200"/>
            <a:chExt cx="857715" cy="762000"/>
          </a:xfrm>
        </p:grpSpPr>
        <p:grpSp>
          <p:nvGrpSpPr>
            <p:cNvPr id="49" name="Group 48"/>
            <p:cNvGrpSpPr/>
            <p:nvPr/>
          </p:nvGrpSpPr>
          <p:grpSpPr>
            <a:xfrm>
              <a:off x="4672980" y="2743200"/>
              <a:ext cx="661020" cy="762000"/>
              <a:chOff x="4672980" y="2743200"/>
              <a:chExt cx="661020" cy="762000"/>
            </a:xfrm>
          </p:grpSpPr>
          <p:sp>
            <p:nvSpPr>
              <p:cNvPr id="14" name="Trapezoid 13"/>
              <p:cNvSpPr/>
              <p:nvPr/>
            </p:nvSpPr>
            <p:spPr>
              <a:xfrm rot="16200000">
                <a:off x="4705815" y="3041805"/>
                <a:ext cx="762000" cy="164790"/>
              </a:xfrm>
              <a:prstGeom prst="trapezoid">
                <a:avLst>
                  <a:gd name="adj" fmla="val 174052"/>
                </a:avLst>
              </a:prstGeom>
              <a:gradFill>
                <a:gsLst>
                  <a:gs pos="100000">
                    <a:srgbClr val="FF0000"/>
                  </a:gs>
                  <a:gs pos="0">
                    <a:schemeClr val="bg1">
                      <a:lumMod val="6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rapezoid 14"/>
              <p:cNvSpPr/>
              <p:nvPr/>
            </p:nvSpPr>
            <p:spPr>
              <a:xfrm rot="16200000" flipV="1">
                <a:off x="4553415" y="3048000"/>
                <a:ext cx="762000" cy="152400"/>
              </a:xfrm>
              <a:prstGeom prst="trapezoid">
                <a:avLst>
                  <a:gd name="adj" fmla="val 166463"/>
                </a:avLst>
              </a:prstGeom>
              <a:gradFill>
                <a:gsLst>
                  <a:gs pos="100000">
                    <a:srgbClr val="FF0000"/>
                  </a:gs>
                  <a:gs pos="0">
                    <a:schemeClr val="bg1">
                      <a:lumMod val="6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Subtitle 2"/>
              <p:cNvSpPr txBox="1">
                <a:spLocks/>
              </p:cNvSpPr>
              <p:nvPr/>
            </p:nvSpPr>
            <p:spPr>
              <a:xfrm>
                <a:off x="4800600" y="297180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Subtitle 2"/>
              <p:cNvSpPr txBox="1">
                <a:spLocks/>
              </p:cNvSpPr>
              <p:nvPr/>
            </p:nvSpPr>
            <p:spPr>
              <a:xfrm>
                <a:off x="4800600" y="281940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Subtitle 2"/>
              <p:cNvSpPr txBox="1">
                <a:spLocks/>
              </p:cNvSpPr>
              <p:nvPr/>
            </p:nvSpPr>
            <p:spPr>
              <a:xfrm>
                <a:off x="4672980" y="284418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>
              <a:off x="5016810" y="3104027"/>
              <a:ext cx="513885" cy="1588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97632" y="2628528"/>
            <a:ext cx="1600200" cy="152400"/>
            <a:chOff x="914400" y="3048000"/>
            <a:chExt cx="1600200" cy="152400"/>
          </a:xfrm>
          <a:solidFill>
            <a:srgbClr val="7030A0"/>
          </a:solidFill>
        </p:grpSpPr>
        <p:cxnSp>
          <p:nvCxnSpPr>
            <p:cNvPr id="43" name="Straight Arrow Connector 42"/>
            <p:cNvCxnSpPr/>
            <p:nvPr/>
          </p:nvCxnSpPr>
          <p:spPr>
            <a:xfrm>
              <a:off x="914400" y="3124200"/>
              <a:ext cx="1600200" cy="1588"/>
            </a:xfrm>
            <a:prstGeom prst="straightConnector1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1219200" y="3048000"/>
              <a:ext cx="838200" cy="1524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 descr="D:\PhD and University\UCL University College London\1st year Presentation Christmas\explanation P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040" y="1628800"/>
            <a:ext cx="5272608" cy="21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7632" y="3408040"/>
            <a:ext cx="1905000" cy="3810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 plasma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040" y="4142243"/>
            <a:ext cx="5272608" cy="21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915472" y="2380867"/>
            <a:ext cx="1905000" cy="3476563"/>
            <a:chOff x="6732240" y="2502746"/>
            <a:chExt cx="1905000" cy="3476563"/>
          </a:xfrm>
        </p:grpSpPr>
        <p:sp>
          <p:nvSpPr>
            <p:cNvPr id="11" name="Donut 10"/>
            <p:cNvSpPr/>
            <p:nvPr/>
          </p:nvSpPr>
          <p:spPr>
            <a:xfrm>
              <a:off x="6817568" y="2502746"/>
              <a:ext cx="609600" cy="794838"/>
            </a:xfrm>
            <a:prstGeom prst="donut">
              <a:avLst>
                <a:gd name="adj" fmla="val 399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Donut 52"/>
            <p:cNvSpPr/>
            <p:nvPr/>
          </p:nvSpPr>
          <p:spPr>
            <a:xfrm>
              <a:off x="6817568" y="4286259"/>
              <a:ext cx="609600" cy="1693050"/>
            </a:xfrm>
            <a:prstGeom prst="donut">
              <a:avLst>
                <a:gd name="adj" fmla="val 399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Subtitle 2"/>
            <p:cNvSpPr txBox="1">
              <a:spLocks/>
            </p:cNvSpPr>
            <p:nvPr/>
          </p:nvSpPr>
          <p:spPr>
            <a:xfrm>
              <a:off x="6732240" y="3501008"/>
              <a:ext cx="19050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rgbClr val="FF0000"/>
                  </a:solidFill>
                </a:rPr>
                <a:t>Proton Beam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>
          <a:xfrm>
            <a:off x="899592" y="4468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Novel particle acceleration technique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293096"/>
            <a:ext cx="30028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also drive </a:t>
            </a:r>
            <a:r>
              <a:rPr lang="en-GB" dirty="0" err="1" smtClean="0"/>
              <a:t>wakefields</a:t>
            </a:r>
            <a:r>
              <a:rPr lang="en-GB" dirty="0" smtClean="0"/>
              <a:t> with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Electrons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Photons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Positrons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/>
              <a:t>Muons</a:t>
            </a:r>
            <a:r>
              <a:rPr lang="en-GB" dirty="0" smtClean="0"/>
              <a:t> (in principle)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2036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14781E-7 L 0.58385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828800"/>
            <a:ext cx="302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movie file, Movie_p4.pptx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165484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236140"/>
            <a:ext cx="7772400" cy="1470025"/>
          </a:xfrm>
        </p:spPr>
        <p:txBody>
          <a:bodyPr/>
          <a:lstStyle/>
          <a:p>
            <a:r>
              <a:rPr lang="en-US" dirty="0" smtClean="0"/>
              <a:t>The Plasma</a:t>
            </a:r>
            <a:endParaRPr lang="en-US" dirty="0"/>
          </a:p>
        </p:txBody>
      </p:sp>
      <p:pic>
        <p:nvPicPr>
          <p:cNvPr id="1026" name="Picture 2" descr="http://www.stsci.edu/stsci/meetings/shst2/img41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75" y="-243408"/>
            <a:ext cx="18097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62856" y="5052050"/>
            <a:ext cx="104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Lightning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43592" y="5052050"/>
            <a:ext cx="273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Inertial confinement fusion</a:t>
            </a:r>
          </a:p>
        </p:txBody>
      </p:sp>
      <p:pic>
        <p:nvPicPr>
          <p:cNvPr id="25" name="Picture 3" descr="D:\PhD and University\UCL University College London\RAL seminar presentation\light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42664"/>
            <a:ext cx="2363208" cy="250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nandugreen.typepad.com/.a/6a00e551c4c4d88833010536b1e917970b-32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9436"/>
            <a:ext cx="2357878" cy="25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59074" y="5052050"/>
            <a:ext cx="1924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Interstellar plasma</a:t>
            </a:r>
          </a:p>
          <a:p>
            <a:pPr algn="ctr"/>
            <a:endParaRPr lang="en-GB" dirty="0"/>
          </a:p>
        </p:txBody>
      </p:sp>
      <p:pic>
        <p:nvPicPr>
          <p:cNvPr id="1033" name="Picture 9" descr="https://lasers.llnl.gov/images/hot_hohlra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39436"/>
            <a:ext cx="3350152" cy="25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707" y="5626373"/>
            <a:ext cx="1677501" cy="90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Subtitle 12"/>
          <p:cNvSpPr>
            <a:spLocks noGrp="1"/>
          </p:cNvSpPr>
          <p:nvPr>
            <p:ph type="subTitle" idx="1"/>
          </p:nvPr>
        </p:nvSpPr>
        <p:spPr>
          <a:xfrm>
            <a:off x="1403648" y="6418461"/>
            <a:ext cx="2520280" cy="36004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Plasma frequency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0" name="TextBox 59"/>
              <p:cNvSpPr txBox="1"/>
              <p:nvPr/>
            </p:nvSpPr>
            <p:spPr>
              <a:xfrm>
                <a:off x="1594184" y="5489873"/>
                <a:ext cx="2113720" cy="928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ω</m:t>
                      </m:r>
                      <m:r>
                        <a:rPr lang="en-GB" sz="2400" b="0" i="1" baseline="-25000" smtClean="0">
                          <a:latin typeface="Cambria Math"/>
                        </a:rPr>
                        <m:t>𝑝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GB" sz="2400" b="0" i="1" baseline="-25000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GB" sz="2400" b="0" i="1" baseline="30000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GB" sz="2400" b="0" i="1" baseline="-25000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/>
                                    </a:rPr>
                                    <m:t>ϵ</m:t>
                                  </m:r>
                                  <m:r>
                                    <a:rPr lang="en-GB" sz="2400" b="0" i="1" baseline="-25000" smtClean="0">
                                      <a:latin typeface="Cambria Math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84" y="5489873"/>
                <a:ext cx="2113720" cy="928588"/>
              </a:xfrm>
              <a:prstGeom prst="rect">
                <a:avLst/>
              </a:prstGeom>
              <a:blipFill rotWithShape="1">
                <a:blip r:embed="rId8"/>
                <a:stretch>
                  <a:fillRect r="-2023" b="-1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6789078"/>
              </p:ext>
            </p:extLst>
          </p:nvPr>
        </p:nvGraphicFramePr>
        <p:xfrm>
          <a:off x="1024138" y="937325"/>
          <a:ext cx="7076254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20"/>
                <a:gridCol w="1800034"/>
                <a:gridCol w="1660120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Interstellar plasma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Lightning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Inertial confinement fusion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</a:t>
                      </a:r>
                      <a:r>
                        <a:rPr lang="en-GB" sz="1600" baseline="-25000" dirty="0" smtClean="0"/>
                        <a:t>e </a:t>
                      </a:r>
                      <a:r>
                        <a:rPr lang="en-GB" sz="1600" baseline="0" dirty="0" smtClean="0"/>
                        <a:t>(m</a:t>
                      </a:r>
                      <a:r>
                        <a:rPr lang="en-GB" sz="1600" baseline="30000" dirty="0" smtClean="0"/>
                        <a:t>-3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r>
                        <a:rPr lang="en-GB" sz="1600" baseline="30000" dirty="0" smtClean="0"/>
                        <a:t>5</a:t>
                      </a:r>
                      <a:endParaRPr lang="en-GB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r>
                        <a:rPr lang="en-GB" sz="1600" baseline="30000" dirty="0" smtClean="0"/>
                        <a:t>24</a:t>
                      </a:r>
                      <a:endParaRPr lang="en-GB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r>
                        <a:rPr lang="en-GB" sz="1600" baseline="30000" dirty="0" smtClean="0"/>
                        <a:t>32</a:t>
                      </a:r>
                      <a:endParaRPr lang="en-GB" sz="1600" baseline="30000" dirty="0"/>
                    </a:p>
                  </a:txBody>
                  <a:tcPr/>
                </a:tc>
              </a:tr>
              <a:tr h="2731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</a:t>
                      </a:r>
                      <a:r>
                        <a:rPr lang="en-GB" sz="1600" baseline="-25000" dirty="0" smtClean="0"/>
                        <a:t>max </a:t>
                      </a:r>
                      <a:r>
                        <a:rPr lang="en-GB" sz="1600" baseline="0" dirty="0" smtClean="0"/>
                        <a:t>(Vm</a:t>
                      </a:r>
                      <a:r>
                        <a:rPr lang="en-GB" sz="1600" baseline="30000" dirty="0" smtClean="0"/>
                        <a:t>-1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30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r>
                        <a:rPr lang="en-GB" sz="1600" baseline="30000" dirty="0" smtClean="0"/>
                        <a:t>11</a:t>
                      </a:r>
                      <a:endParaRPr lang="en-GB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r>
                        <a:rPr lang="en-GB" sz="1600" baseline="30000" dirty="0" smtClean="0"/>
                        <a:t>15</a:t>
                      </a:r>
                      <a:endParaRPr lang="en-GB" sz="1600" baseline="30000" dirty="0"/>
                    </a:p>
                  </a:txBody>
                  <a:tcPr/>
                </a:tc>
              </a:tr>
              <a:tr h="119255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λ</a:t>
                      </a:r>
                      <a:r>
                        <a:rPr lang="en-GB" sz="1600" baseline="-25000" dirty="0" smtClean="0"/>
                        <a:t>p  </a:t>
                      </a:r>
                      <a:r>
                        <a:rPr lang="en-GB" sz="1600" baseline="0" dirty="0" smtClean="0"/>
                        <a:t>(m)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 x 10</a:t>
                      </a:r>
                      <a:r>
                        <a:rPr lang="en-GB" sz="1600" baseline="30000" dirty="0" smtClean="0"/>
                        <a:t>2</a:t>
                      </a:r>
                      <a:endParaRPr lang="en-GB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 x 10</a:t>
                      </a:r>
                      <a:r>
                        <a:rPr lang="en-GB" sz="1600" baseline="30000" dirty="0" smtClean="0"/>
                        <a:t>-5</a:t>
                      </a:r>
                      <a:endParaRPr lang="en-GB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 x 10</a:t>
                      </a:r>
                      <a:r>
                        <a:rPr lang="en-GB" sz="1600" baseline="30000" dirty="0" smtClean="0"/>
                        <a:t>-9</a:t>
                      </a:r>
                      <a:endParaRPr lang="en-GB" sz="16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Subtitle 12"/>
          <p:cNvSpPr txBox="1">
            <a:spLocks/>
          </p:cNvSpPr>
          <p:nvPr/>
        </p:nvSpPr>
        <p:spPr>
          <a:xfrm>
            <a:off x="4067944" y="6418461"/>
            <a:ext cx="309806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Maximum supportable E field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7064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44624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Diamond Light Source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r="-1166" b="2270"/>
          <a:stretch/>
        </p:blipFill>
        <p:spPr bwMode="auto">
          <a:xfrm>
            <a:off x="5075236" y="2996952"/>
            <a:ext cx="3889252" cy="33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59990" y="6330485"/>
            <a:ext cx="3174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The Diamond light source, RAL.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980728"/>
            <a:ext cx="9037089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Diamond light source at RAL uses a 3 </a:t>
            </a:r>
            <a:r>
              <a:rPr lang="en-GB" dirty="0" err="1" smtClean="0"/>
              <a:t>GeV</a:t>
            </a:r>
            <a:r>
              <a:rPr lang="en-GB" dirty="0" smtClean="0"/>
              <a:t> electron beam to generate soft x-rays.</a:t>
            </a:r>
          </a:p>
          <a:p>
            <a:r>
              <a:rPr lang="en-GB" dirty="0" smtClean="0"/>
              <a:t>The beam is generated by a 90 </a:t>
            </a:r>
            <a:r>
              <a:rPr lang="en-GB" dirty="0" err="1" smtClean="0"/>
              <a:t>KeV</a:t>
            </a:r>
            <a:r>
              <a:rPr lang="en-GB" dirty="0" smtClean="0"/>
              <a:t> electron gun that injects them into the </a:t>
            </a:r>
            <a:r>
              <a:rPr lang="en-GB" dirty="0" err="1" smtClean="0"/>
              <a:t>Linac</a:t>
            </a:r>
            <a:r>
              <a:rPr lang="en-GB" dirty="0" smtClean="0"/>
              <a:t>, which brings </a:t>
            </a:r>
          </a:p>
          <a:p>
            <a:r>
              <a:rPr lang="en-GB" dirty="0" smtClean="0"/>
              <a:t>it to ~ 100 MeV. The booster then brings it to 3 </a:t>
            </a:r>
            <a:r>
              <a:rPr lang="en-GB" dirty="0" err="1" smtClean="0"/>
              <a:t>GeV</a:t>
            </a:r>
            <a:r>
              <a:rPr lang="en-GB" dirty="0" smtClean="0"/>
              <a:t> then finally the storage ring maintains the </a:t>
            </a:r>
          </a:p>
          <a:p>
            <a:r>
              <a:rPr lang="en-GB" dirty="0" smtClean="0"/>
              <a:t>energy whilst cooling the beam. </a:t>
            </a:r>
          </a:p>
          <a:p>
            <a:endParaRPr lang="en-GB" dirty="0"/>
          </a:p>
          <a:p>
            <a:r>
              <a:rPr lang="en-GB" dirty="0" smtClean="0"/>
              <a:t>Beam length: </a:t>
            </a:r>
            <a:r>
              <a:rPr lang="el-GR" dirty="0" smtClean="0"/>
              <a:t>σ</a:t>
            </a:r>
            <a:r>
              <a:rPr lang="en-GB" baseline="-25000" dirty="0"/>
              <a:t>z</a:t>
            </a:r>
            <a:r>
              <a:rPr lang="en-GB" dirty="0"/>
              <a:t> = </a:t>
            </a:r>
            <a:r>
              <a:rPr lang="en-GB" dirty="0" smtClean="0"/>
              <a:t>2.6 cm -&gt; </a:t>
            </a:r>
            <a:r>
              <a:rPr lang="en-GB" dirty="0" smtClean="0">
                <a:solidFill>
                  <a:srgbClr val="FF0000"/>
                </a:solidFill>
              </a:rPr>
              <a:t>too long to effectively drive a </a:t>
            </a:r>
            <a:r>
              <a:rPr lang="en-GB" dirty="0" err="1" smtClean="0">
                <a:solidFill>
                  <a:srgbClr val="FF0000"/>
                </a:solidFill>
              </a:rPr>
              <a:t>wakefield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r>
              <a:rPr lang="en-GB" dirty="0" smtClean="0"/>
              <a:t> (</a:t>
            </a:r>
            <a:r>
              <a:rPr lang="el-GR" dirty="0" smtClean="0"/>
              <a:t>λ</a:t>
            </a:r>
            <a:r>
              <a:rPr lang="en-GB" baseline="-25000" dirty="0" smtClean="0"/>
              <a:t>p</a:t>
            </a:r>
            <a:r>
              <a:rPr lang="en-GB" dirty="0" smtClean="0"/>
              <a:t> ~ mm).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A proof of principle experiment has been proposed </a:t>
            </a:r>
          </a:p>
          <a:p>
            <a:r>
              <a:rPr lang="en-GB" dirty="0" smtClean="0"/>
              <a:t>to micro bunch the beam using the self modulation </a:t>
            </a:r>
          </a:p>
          <a:p>
            <a:r>
              <a:rPr lang="en-GB" dirty="0" smtClean="0"/>
              <a:t>instability, with the future intent to use the treated </a:t>
            </a:r>
          </a:p>
          <a:p>
            <a:r>
              <a:rPr lang="en-GB" dirty="0" smtClean="0"/>
              <a:t>beam to: </a:t>
            </a:r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reate a higher energy electron beam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Create a poor </a:t>
            </a:r>
            <a:r>
              <a:rPr lang="en-GB" dirty="0"/>
              <a:t>mans </a:t>
            </a:r>
            <a:r>
              <a:rPr lang="en-GB" dirty="0" smtClean="0"/>
              <a:t>FEL using betatron </a:t>
            </a:r>
          </a:p>
          <a:p>
            <a:r>
              <a:rPr lang="en-GB" dirty="0"/>
              <a:t> </a:t>
            </a:r>
            <a:r>
              <a:rPr lang="en-GB" dirty="0" smtClean="0"/>
              <a:t>     oscillations within the wake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Imprint the modulated density profile of the </a:t>
            </a:r>
          </a:p>
          <a:p>
            <a:r>
              <a:rPr lang="en-GB" dirty="0"/>
              <a:t> </a:t>
            </a:r>
            <a:r>
              <a:rPr lang="en-GB" dirty="0" smtClean="0"/>
              <a:t>    Diamond beam onto a proton beam, seeding </a:t>
            </a:r>
          </a:p>
          <a:p>
            <a:r>
              <a:rPr lang="en-GB" dirty="0"/>
              <a:t> </a:t>
            </a:r>
            <a:r>
              <a:rPr lang="en-GB" dirty="0" smtClean="0"/>
              <a:t>    the modulation onto the proton beam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9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25896" y="1499443"/>
            <a:ext cx="7848600" cy="23622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128" y="1647651"/>
            <a:ext cx="5272608" cy="2091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088" y="-27384"/>
            <a:ext cx="7772400" cy="1470025"/>
          </a:xfrm>
        </p:spPr>
        <p:txBody>
          <a:bodyPr/>
          <a:lstStyle/>
          <a:p>
            <a:r>
              <a:rPr lang="en-US" dirty="0" smtClean="0"/>
              <a:t>The Self-Modulation </a:t>
            </a:r>
            <a:r>
              <a:rPr lang="en-US" dirty="0"/>
              <a:t>I</a:t>
            </a:r>
            <a:r>
              <a:rPr lang="en-US" dirty="0" smtClean="0"/>
              <a:t>nstability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02096" y="3408040"/>
            <a:ext cx="1981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proton beam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110064" y="2147478"/>
            <a:ext cx="762000" cy="1136806"/>
            <a:chOff x="6324600" y="2553630"/>
            <a:chExt cx="762000" cy="1136806"/>
          </a:xfrm>
        </p:grpSpPr>
        <p:sp>
          <p:nvSpPr>
            <p:cNvPr id="12" name="Trapezoid 11"/>
            <p:cNvSpPr/>
            <p:nvPr/>
          </p:nvSpPr>
          <p:spPr>
            <a:xfrm rot="16200000">
              <a:off x="6251498" y="2816302"/>
              <a:ext cx="762000" cy="615795"/>
            </a:xfrm>
            <a:prstGeom prst="trapezoid">
              <a:avLst>
                <a:gd name="adj" fmla="val 61585"/>
              </a:avLst>
            </a:prstGeom>
            <a:gradFill>
              <a:gsLst>
                <a:gs pos="100000">
                  <a:srgbClr val="FF0000"/>
                </a:gs>
                <a:gs pos="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6553200" y="2553630"/>
              <a:ext cx="533400" cy="34197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6553200" y="3352801"/>
              <a:ext cx="533400" cy="337635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652865" y="2108448"/>
            <a:ext cx="609599" cy="1219200"/>
            <a:chOff x="5867401" y="2514600"/>
            <a:chExt cx="609599" cy="1219200"/>
          </a:xfrm>
        </p:grpSpPr>
        <p:sp>
          <p:nvSpPr>
            <p:cNvPr id="13" name="Trapezoid 12"/>
            <p:cNvSpPr/>
            <p:nvPr/>
          </p:nvSpPr>
          <p:spPr>
            <a:xfrm rot="16200000" flipV="1">
              <a:off x="5905500" y="2933700"/>
              <a:ext cx="762000" cy="381000"/>
            </a:xfrm>
            <a:prstGeom prst="trapezoid">
              <a:avLst>
                <a:gd name="adj" fmla="val 75406"/>
              </a:avLst>
            </a:prstGeom>
            <a:gradFill>
              <a:gsLst>
                <a:gs pos="100000">
                  <a:srgbClr val="FF0000"/>
                </a:gs>
                <a:gs pos="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 flipV="1">
              <a:off x="5867401" y="3385638"/>
              <a:ext cx="533400" cy="34816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5867401" y="2514600"/>
              <a:ext cx="533400" cy="33763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5814664" y="2141283"/>
            <a:ext cx="1219200" cy="1143000"/>
          </a:xfrm>
          <a:prstGeom prst="ellipse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63000">
                <a:schemeClr val="bg1">
                  <a:lumMod val="65000"/>
                </a:schemeClr>
              </a:gs>
              <a:gs pos="94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0684" y="2147478"/>
            <a:ext cx="1219200" cy="1143000"/>
          </a:xfrm>
          <a:prstGeom prst="ellipse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63000">
                <a:schemeClr val="bg1">
                  <a:lumMod val="65000"/>
                </a:schemeClr>
              </a:gs>
              <a:gs pos="94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/>
          <p:cNvSpPr/>
          <p:nvPr/>
        </p:nvSpPr>
        <p:spPr>
          <a:xfrm rot="16200000">
            <a:off x="4245439" y="2641849"/>
            <a:ext cx="762000" cy="164790"/>
          </a:xfrm>
          <a:prstGeom prst="trapezoid">
            <a:avLst>
              <a:gd name="adj" fmla="val 174052"/>
            </a:avLst>
          </a:prstGeom>
          <a:gradFill>
            <a:gsLst>
              <a:gs pos="100000">
                <a:srgbClr val="FF0000"/>
              </a:gs>
              <a:gs pos="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5643679" y="2337048"/>
            <a:ext cx="310995" cy="762000"/>
            <a:chOff x="5427383" y="2337048"/>
            <a:chExt cx="310995" cy="762000"/>
          </a:xfrm>
        </p:grpSpPr>
        <p:sp>
          <p:nvSpPr>
            <p:cNvPr id="14" name="Trapezoid 13"/>
            <p:cNvSpPr/>
            <p:nvPr/>
          </p:nvSpPr>
          <p:spPr>
            <a:xfrm rot="16200000">
              <a:off x="5274983" y="2635653"/>
              <a:ext cx="762000" cy="164790"/>
            </a:xfrm>
            <a:prstGeom prst="trapezoid">
              <a:avLst>
                <a:gd name="adj" fmla="val 174052"/>
              </a:avLst>
            </a:prstGeom>
            <a:gradFill>
              <a:gsLst>
                <a:gs pos="100000">
                  <a:srgbClr val="FF0000"/>
                </a:gs>
                <a:gs pos="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rapezoid 14"/>
            <p:cNvSpPr/>
            <p:nvPr/>
          </p:nvSpPr>
          <p:spPr>
            <a:xfrm rot="16200000" flipV="1">
              <a:off x="5122583" y="2641848"/>
              <a:ext cx="762000" cy="152400"/>
            </a:xfrm>
            <a:prstGeom prst="trapezoid">
              <a:avLst>
                <a:gd name="adj" fmla="val 166463"/>
              </a:avLst>
            </a:prstGeom>
            <a:gradFill>
              <a:gsLst>
                <a:gs pos="100000">
                  <a:srgbClr val="FF0000"/>
                </a:gs>
                <a:gs pos="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0696" y="3408040"/>
            <a:ext cx="1905000" cy="3810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 plasma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99864" y="4468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Affects long drive beams.</a:t>
            </a:r>
            <a:endParaRPr lang="en-US" sz="2400" dirty="0"/>
          </a:p>
        </p:txBody>
      </p:sp>
      <p:sp>
        <p:nvSpPr>
          <p:cNvPr id="60" name="Oval 59"/>
          <p:cNvSpPr/>
          <p:nvPr/>
        </p:nvSpPr>
        <p:spPr>
          <a:xfrm>
            <a:off x="-540296" y="2668154"/>
            <a:ext cx="3744416" cy="101647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4747864" y="2348880"/>
            <a:ext cx="2057400" cy="800101"/>
            <a:chOff x="4531568" y="2375152"/>
            <a:chExt cx="2057400" cy="800101"/>
          </a:xfrm>
        </p:grpSpPr>
        <p:grpSp>
          <p:nvGrpSpPr>
            <p:cNvPr id="25" name="Group 24"/>
            <p:cNvGrpSpPr/>
            <p:nvPr/>
          </p:nvGrpSpPr>
          <p:grpSpPr>
            <a:xfrm>
              <a:off x="5826968" y="2375152"/>
              <a:ext cx="762000" cy="731912"/>
              <a:chOff x="5826968" y="2337048"/>
              <a:chExt cx="762000" cy="731912"/>
            </a:xfrm>
          </p:grpSpPr>
          <p:sp>
            <p:nvSpPr>
              <p:cNvPr id="26" name="Subtitle 2"/>
              <p:cNvSpPr txBox="1">
                <a:spLocks/>
              </p:cNvSpPr>
              <p:nvPr/>
            </p:nvSpPr>
            <p:spPr>
              <a:xfrm>
                <a:off x="5826968" y="2337048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Subtitle 2"/>
              <p:cNvSpPr txBox="1">
                <a:spLocks/>
              </p:cNvSpPr>
              <p:nvPr/>
            </p:nvSpPr>
            <p:spPr>
              <a:xfrm>
                <a:off x="5826968" y="268796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Subtitle 2"/>
              <p:cNvSpPr txBox="1">
                <a:spLocks/>
              </p:cNvSpPr>
              <p:nvPr/>
            </p:nvSpPr>
            <p:spPr>
              <a:xfrm>
                <a:off x="6055568" y="2489448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531568" y="2375152"/>
              <a:ext cx="800100" cy="800101"/>
              <a:chOff x="4531568" y="2337048"/>
              <a:chExt cx="800100" cy="800101"/>
            </a:xfrm>
          </p:grpSpPr>
          <p:sp>
            <p:nvSpPr>
              <p:cNvPr id="27" name="Subtitle 2"/>
              <p:cNvSpPr txBox="1">
                <a:spLocks/>
              </p:cNvSpPr>
              <p:nvPr/>
            </p:nvSpPr>
            <p:spPr>
              <a:xfrm>
                <a:off x="4798268" y="2641848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Subtitle 2"/>
              <p:cNvSpPr txBox="1">
                <a:spLocks/>
              </p:cNvSpPr>
              <p:nvPr/>
            </p:nvSpPr>
            <p:spPr>
              <a:xfrm>
                <a:off x="4683968" y="2337048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Subtitle 2"/>
              <p:cNvSpPr txBox="1">
                <a:spLocks/>
              </p:cNvSpPr>
              <p:nvPr/>
            </p:nvSpPr>
            <p:spPr>
              <a:xfrm>
                <a:off x="4531568" y="2756149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2" name="Subtitle 2"/>
            <p:cNvSpPr txBox="1">
              <a:spLocks/>
            </p:cNvSpPr>
            <p:nvPr/>
          </p:nvSpPr>
          <p:spPr>
            <a:xfrm>
              <a:off x="5369768" y="2615952"/>
              <a:ext cx="533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5369768" y="2420888"/>
              <a:ext cx="533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5" name="Subtitle 2"/>
            <p:cNvSpPr txBox="1">
              <a:spLocks/>
            </p:cNvSpPr>
            <p:nvPr/>
          </p:nvSpPr>
          <p:spPr>
            <a:xfrm>
              <a:off x="5242148" y="2452884"/>
              <a:ext cx="533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0" name="Subtitle 12"/>
              <p:cNvSpPr txBox="1">
                <a:spLocks/>
              </p:cNvSpPr>
              <p:nvPr/>
            </p:nvSpPr>
            <p:spPr>
              <a:xfrm>
                <a:off x="107776" y="4019723"/>
                <a:ext cx="3061792" cy="23616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Microbunches are spaced  </a:t>
                </a:r>
                <a:r>
                  <a:rPr lang="el-GR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λ</a:t>
                </a:r>
                <a:r>
                  <a:rPr lang="en-GB" sz="14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</a:t>
                </a:r>
                <a:r>
                  <a:rPr lang="en-GB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apart.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GB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Charge density increased.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GB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Micro bunch lengths are much </a:t>
                </a:r>
              </a:p>
              <a:p>
                <a:pPr algn="l"/>
                <a:r>
                  <a:rPr lang="en-GB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closer to the ideal driver length of: </a:t>
                </a:r>
              </a:p>
              <a:p>
                <a:pPr algn="l"/>
                <a:r>
                  <a:rPr lang="en-GB" sz="14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14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σ</m:t>
                    </m:r>
                    <m:r>
                      <a:rPr lang="en-GB" sz="1400" b="0" i="1" baseline="-2500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𝑟𝑒𝑠</m:t>
                    </m:r>
                    <m:r>
                      <a:rPr lang="en-GB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l-GR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λ</a:t>
                </a:r>
                <a:r>
                  <a:rPr lang="en-GB" sz="14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</a:t>
                </a:r>
                <a:r>
                  <a:rPr lang="en-GB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/</a:t>
                </a:r>
                <a:r>
                  <a:rPr lang="el-GR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GB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l"/>
                <a:r>
                  <a:rPr lang="en-GB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These properties then allow the modulated beam to drive a </a:t>
                </a:r>
                <a:r>
                  <a:rPr lang="en-GB" sz="1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wakefield</a:t>
                </a:r>
                <a:r>
                  <a:rPr lang="en-GB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much more effectively.</a:t>
                </a:r>
                <a:endPara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l"/>
                <a:endPara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0" name="Subtit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6" y="4019723"/>
                <a:ext cx="3061792" cy="2361605"/>
              </a:xfrm>
              <a:prstGeom prst="rect">
                <a:avLst/>
              </a:prstGeom>
              <a:blipFill rotWithShape="1">
                <a:blip r:embed="rId3"/>
                <a:stretch>
                  <a:fillRect l="-598" t="-258" r="-398" b="-31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564726" y="2131784"/>
            <a:ext cx="1844829" cy="1177279"/>
            <a:chOff x="4564726" y="2131784"/>
            <a:chExt cx="1844829" cy="1177279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5843265" y="2720935"/>
              <a:ext cx="1130422" cy="2159"/>
              <a:chOff x="5843265" y="2720935"/>
              <a:chExt cx="1130422" cy="2159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6516488" y="2723094"/>
                <a:ext cx="457199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43265" y="2720935"/>
                <a:ext cx="457199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4572272" y="2719913"/>
              <a:ext cx="1177279" cy="1022"/>
              <a:chOff x="4572272" y="2719913"/>
              <a:chExt cx="1177279" cy="1022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5292352" y="2720935"/>
                <a:ext cx="457199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4572272" y="2719913"/>
                <a:ext cx="457199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788863" y="2132856"/>
              <a:ext cx="7274" cy="1152127"/>
              <a:chOff x="5788863" y="2132856"/>
              <a:chExt cx="7274" cy="1152127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 rot="16200000">
                <a:off x="5567537" y="3056384"/>
                <a:ext cx="457199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6200000" flipH="1">
                <a:off x="5560263" y="2361456"/>
                <a:ext cx="457199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4564726" y="2132856"/>
              <a:ext cx="7274" cy="1152127"/>
              <a:chOff x="4564726" y="2132856"/>
              <a:chExt cx="7274" cy="1152127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rot="16200000">
                <a:off x="4343400" y="3056384"/>
                <a:ext cx="457199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6200000" flipH="1">
                <a:off x="4336126" y="2361456"/>
                <a:ext cx="457199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3132112" y="4077072"/>
            <a:ext cx="5544344" cy="2780928"/>
            <a:chOff x="3132112" y="4077072"/>
            <a:chExt cx="5544344" cy="2780928"/>
          </a:xfrm>
        </p:grpSpPr>
        <p:sp>
          <p:nvSpPr>
            <p:cNvPr id="61" name="Rounded Rectangle 60"/>
            <p:cNvSpPr/>
            <p:nvPr/>
          </p:nvSpPr>
          <p:spPr>
            <a:xfrm>
              <a:off x="3132112" y="4077072"/>
              <a:ext cx="5544344" cy="2362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78088" y="4225280"/>
              <a:ext cx="5272608" cy="20916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rapezoid 64"/>
            <p:cNvSpPr/>
            <p:nvPr/>
          </p:nvSpPr>
          <p:spPr>
            <a:xfrm rot="16200000">
              <a:off x="7038922" y="4987779"/>
              <a:ext cx="762000" cy="615795"/>
            </a:xfrm>
            <a:prstGeom prst="trapezoid">
              <a:avLst>
                <a:gd name="adj" fmla="val 61585"/>
              </a:avLst>
            </a:prstGeom>
            <a:gradFill>
              <a:gsLst>
                <a:gs pos="100000">
                  <a:srgbClr val="FF0000"/>
                </a:gs>
                <a:gs pos="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68"/>
            <p:cNvSpPr/>
            <p:nvPr/>
          </p:nvSpPr>
          <p:spPr>
            <a:xfrm rot="16200000" flipV="1">
              <a:off x="6692924" y="5105177"/>
              <a:ext cx="762000" cy="381000"/>
            </a:xfrm>
            <a:prstGeom prst="trapezoid">
              <a:avLst>
                <a:gd name="adj" fmla="val 75406"/>
              </a:avLst>
            </a:prstGeom>
            <a:gradFill>
              <a:gsLst>
                <a:gs pos="100000">
                  <a:srgbClr val="FF0000"/>
                </a:gs>
                <a:gs pos="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16624" y="4718912"/>
              <a:ext cx="1219200" cy="1143000"/>
              <a:chOff x="5029200" y="2547435"/>
              <a:chExt cx="1219200" cy="11430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5029200" y="2547435"/>
                <a:ext cx="1219200" cy="1143000"/>
              </a:xfrm>
              <a:prstGeom prst="ellipse">
                <a:avLst/>
              </a:prstGeom>
              <a:gradFill flip="none" rotWithShape="1">
                <a:gsLst>
                  <a:gs pos="31000">
                    <a:schemeClr val="tx2">
                      <a:lumMod val="60000"/>
                      <a:lumOff val="40000"/>
                    </a:schemeClr>
                  </a:gs>
                  <a:gs pos="63000">
                    <a:schemeClr val="bg1">
                      <a:lumMod val="65000"/>
                    </a:schemeClr>
                  </a:gs>
                  <a:gs pos="94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ubtitle 2"/>
              <p:cNvSpPr txBox="1">
                <a:spLocks/>
              </p:cNvSpPr>
              <p:nvPr/>
            </p:nvSpPr>
            <p:spPr>
              <a:xfrm>
                <a:off x="5257800" y="274320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Subtitle 2"/>
              <p:cNvSpPr txBox="1">
                <a:spLocks/>
              </p:cNvSpPr>
              <p:nvPr/>
            </p:nvSpPr>
            <p:spPr>
              <a:xfrm>
                <a:off x="5257800" y="304800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Subtitle 2"/>
              <p:cNvSpPr txBox="1">
                <a:spLocks/>
              </p:cNvSpPr>
              <p:nvPr/>
            </p:nvSpPr>
            <p:spPr>
              <a:xfrm>
                <a:off x="5486400" y="289560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546004" y="4725107"/>
              <a:ext cx="1245840" cy="1143000"/>
              <a:chOff x="3758580" y="2553630"/>
              <a:chExt cx="1245840" cy="11430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785220" y="2553630"/>
                <a:ext cx="1219200" cy="1143000"/>
              </a:xfrm>
              <a:prstGeom prst="ellipse">
                <a:avLst/>
              </a:prstGeom>
              <a:gradFill flip="none" rotWithShape="1">
                <a:gsLst>
                  <a:gs pos="31000">
                    <a:schemeClr val="tx2">
                      <a:lumMod val="60000"/>
                      <a:lumOff val="40000"/>
                    </a:schemeClr>
                  </a:gs>
                  <a:gs pos="63000">
                    <a:schemeClr val="bg1">
                      <a:lumMod val="65000"/>
                    </a:schemeClr>
                  </a:gs>
                  <a:gs pos="94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Subtitle 2"/>
              <p:cNvSpPr txBox="1">
                <a:spLocks/>
              </p:cNvSpPr>
              <p:nvPr/>
            </p:nvSpPr>
            <p:spPr>
              <a:xfrm>
                <a:off x="4229100" y="304800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Subtitle 2"/>
              <p:cNvSpPr txBox="1">
                <a:spLocks/>
              </p:cNvSpPr>
              <p:nvPr/>
            </p:nvSpPr>
            <p:spPr>
              <a:xfrm>
                <a:off x="4114800" y="274320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Subtitle 2"/>
              <p:cNvSpPr txBox="1">
                <a:spLocks/>
              </p:cNvSpPr>
              <p:nvPr/>
            </p:nvSpPr>
            <p:spPr>
              <a:xfrm>
                <a:off x="3962400" y="3162301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Trapezoid 81"/>
              <p:cNvSpPr/>
              <p:nvPr/>
            </p:nvSpPr>
            <p:spPr>
              <a:xfrm rot="16200000">
                <a:off x="3459975" y="3048001"/>
                <a:ext cx="762000" cy="164790"/>
              </a:xfrm>
              <a:prstGeom prst="trapezoid">
                <a:avLst>
                  <a:gd name="adj" fmla="val 174052"/>
                </a:avLst>
              </a:prstGeom>
              <a:gradFill>
                <a:gsLst>
                  <a:gs pos="100000">
                    <a:srgbClr val="FF0000"/>
                  </a:gs>
                  <a:gs pos="0">
                    <a:schemeClr val="bg1">
                      <a:lumMod val="6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460404" y="4914677"/>
              <a:ext cx="661020" cy="762000"/>
              <a:chOff x="4672980" y="2743200"/>
              <a:chExt cx="661020" cy="762000"/>
            </a:xfrm>
          </p:grpSpPr>
          <p:sp>
            <p:nvSpPr>
              <p:cNvPr id="86" name="Trapezoid 85"/>
              <p:cNvSpPr/>
              <p:nvPr/>
            </p:nvSpPr>
            <p:spPr>
              <a:xfrm rot="16200000">
                <a:off x="4705815" y="3041805"/>
                <a:ext cx="762000" cy="164790"/>
              </a:xfrm>
              <a:prstGeom prst="trapezoid">
                <a:avLst>
                  <a:gd name="adj" fmla="val 174052"/>
                </a:avLst>
              </a:prstGeom>
              <a:gradFill>
                <a:gsLst>
                  <a:gs pos="100000">
                    <a:srgbClr val="FF0000"/>
                  </a:gs>
                  <a:gs pos="0">
                    <a:schemeClr val="bg1">
                      <a:lumMod val="6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rapezoid 86"/>
              <p:cNvSpPr/>
              <p:nvPr/>
            </p:nvSpPr>
            <p:spPr>
              <a:xfrm rot="16200000" flipV="1">
                <a:off x="4553415" y="3048000"/>
                <a:ext cx="762000" cy="152400"/>
              </a:xfrm>
              <a:prstGeom prst="trapezoid">
                <a:avLst>
                  <a:gd name="adj" fmla="val 166463"/>
                </a:avLst>
              </a:prstGeom>
              <a:gradFill>
                <a:gsLst>
                  <a:gs pos="100000">
                    <a:srgbClr val="FF0000"/>
                  </a:gs>
                  <a:gs pos="0">
                    <a:schemeClr val="bg1">
                      <a:lumMod val="6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Subtitle 2"/>
              <p:cNvSpPr txBox="1">
                <a:spLocks/>
              </p:cNvSpPr>
              <p:nvPr/>
            </p:nvSpPr>
            <p:spPr>
              <a:xfrm>
                <a:off x="4800600" y="297180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Subtitle 2"/>
              <p:cNvSpPr txBox="1">
                <a:spLocks/>
              </p:cNvSpPr>
              <p:nvPr/>
            </p:nvSpPr>
            <p:spPr>
              <a:xfrm>
                <a:off x="4800600" y="281940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Subtitle 2"/>
              <p:cNvSpPr txBox="1">
                <a:spLocks/>
              </p:cNvSpPr>
              <p:nvPr/>
            </p:nvSpPr>
            <p:spPr>
              <a:xfrm>
                <a:off x="4672980" y="2844180"/>
                <a:ext cx="533400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" name="Subtitle 2"/>
            <p:cNvSpPr txBox="1">
              <a:spLocks/>
            </p:cNvSpPr>
            <p:nvPr/>
          </p:nvSpPr>
          <p:spPr>
            <a:xfrm>
              <a:off x="4942656" y="5985669"/>
              <a:ext cx="19050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Neutral plasma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6804520" y="5206157"/>
              <a:ext cx="800844" cy="165720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451915" y="5198155"/>
              <a:ext cx="708720" cy="176788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195454" y="5181377"/>
              <a:ext cx="708720" cy="203568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ubtitle 2"/>
            <p:cNvSpPr txBox="1">
              <a:spLocks/>
            </p:cNvSpPr>
            <p:nvPr/>
          </p:nvSpPr>
          <p:spPr>
            <a:xfrm>
              <a:off x="4544045" y="6477000"/>
              <a:ext cx="2677212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40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Self-modulated driver beam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4814353" y="4691467"/>
              <a:ext cx="708720" cy="105685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814353" y="5771587"/>
              <a:ext cx="708720" cy="105685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>
              <a:stCxn id="96" idx="4"/>
            </p:cNvCxnSpPr>
            <p:nvPr/>
          </p:nvCxnSpPr>
          <p:spPr>
            <a:xfrm flipV="1">
              <a:off x="5168713" y="4509120"/>
              <a:ext cx="0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11" idx="0"/>
            </p:cNvCxnSpPr>
            <p:nvPr/>
          </p:nvCxnSpPr>
          <p:spPr>
            <a:xfrm>
              <a:off x="5168713" y="5771587"/>
              <a:ext cx="211" cy="2605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6062576" y="4691467"/>
              <a:ext cx="708720" cy="105685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062576" y="5771587"/>
              <a:ext cx="708720" cy="105685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>
              <a:stCxn id="112" idx="4"/>
            </p:cNvCxnSpPr>
            <p:nvPr/>
          </p:nvCxnSpPr>
          <p:spPr>
            <a:xfrm flipV="1">
              <a:off x="6416936" y="4509120"/>
              <a:ext cx="0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3" idx="0"/>
            </p:cNvCxnSpPr>
            <p:nvPr/>
          </p:nvCxnSpPr>
          <p:spPr>
            <a:xfrm>
              <a:off x="6416936" y="5771587"/>
              <a:ext cx="0" cy="2605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57289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51198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36" grpId="0" animBg="1"/>
      <p:bldP spid="60" grpId="0" animBg="1"/>
      <p:bldP spid="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and University\UCL University College London\Diamond collaboration presentation 04-10-11\DimondTour2\DimondTour2\2011DimondTour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6422" b="17673"/>
          <a:stretch/>
        </p:blipFill>
        <p:spPr bwMode="auto">
          <a:xfrm>
            <a:off x="0" y="13904"/>
            <a:ext cx="9144000" cy="68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419872" y="1196752"/>
            <a:ext cx="525658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31877" y="764704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</a:rPr>
              <a:t>Linac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6414" y="6523424"/>
            <a:ext cx="38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Pictures by Michael Bloom, Imperial College.</a:t>
            </a:r>
            <a:endParaRPr lang="en-GB" sz="1600" dirty="0">
              <a:solidFill>
                <a:srgbClr val="00B0F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06" y="3356992"/>
            <a:ext cx="4687298" cy="3501008"/>
            <a:chOff x="4806" y="3356992"/>
            <a:chExt cx="4687298" cy="3501008"/>
          </a:xfrm>
        </p:grpSpPr>
        <p:pic>
          <p:nvPicPr>
            <p:cNvPr id="1027" name="Picture 3" descr="D:\PhD and University\UCL University College London\Diamond collaboration presentation 04-10-11\DimondTour2\DimondTour2\2011DimondTour0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3356992"/>
              <a:ext cx="4687298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31917" y="3356992"/>
              <a:ext cx="13602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solidFill>
                    <a:srgbClr val="FF0000"/>
                  </a:solidFill>
                </a:rPr>
                <a:t>90 </a:t>
              </a:r>
              <a:r>
                <a:rPr lang="en-GB" sz="3200" b="1" dirty="0" err="1" smtClean="0">
                  <a:solidFill>
                    <a:srgbClr val="FF0000"/>
                  </a:solidFill>
                </a:rPr>
                <a:t>KeV</a:t>
              </a:r>
              <a:endParaRPr lang="en-GB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5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hD and University\UCL University College London\Diamond collaboration presentation 04-10-11\DimondTour2\DimondTour2\2011DimondTour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8115" b="5834"/>
          <a:stretch/>
        </p:blipFill>
        <p:spPr bwMode="auto">
          <a:xfrm>
            <a:off x="0" y="0"/>
            <a:ext cx="9138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0" y="1091188"/>
            <a:ext cx="34198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20272" y="906812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Booster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6414" y="6523424"/>
            <a:ext cx="38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Pictures by Michael Bloom, Imperial College.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7733" y="1835532"/>
            <a:ext cx="211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158m </a:t>
            </a:r>
            <a:r>
              <a:rPr lang="en-GB" dirty="0" smtClean="0">
                <a:solidFill>
                  <a:srgbClr val="FF0000"/>
                </a:solidFill>
              </a:rPr>
              <a:t>circumference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28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1130</Words>
  <Application>Microsoft Macintosh PowerPoint</Application>
  <PresentationFormat>On-screen Show (4:3)</PresentationFormat>
  <Paragraphs>214</Paragraphs>
  <Slides>17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Current RF Accelerators</vt:lpstr>
      <vt:lpstr>What is PWA?</vt:lpstr>
      <vt:lpstr>Slide 4</vt:lpstr>
      <vt:lpstr>The Plasma</vt:lpstr>
      <vt:lpstr>Slide 6</vt:lpstr>
      <vt:lpstr>The Self-Modulation Instability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driven Plasma Wakefield Acceleration</dc:title>
  <dc:creator>Jimbo</dc:creator>
  <cp:lastModifiedBy>Matthew Wing</cp:lastModifiedBy>
  <cp:revision>16</cp:revision>
  <dcterms:created xsi:type="dcterms:W3CDTF">2012-03-21T09:02:00Z</dcterms:created>
  <dcterms:modified xsi:type="dcterms:W3CDTF">2012-03-21T09:11:08Z</dcterms:modified>
</cp:coreProperties>
</file>