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74" r:id="rId3"/>
    <p:sldId id="291" r:id="rId4"/>
    <p:sldId id="278" r:id="rId5"/>
    <p:sldId id="276" r:id="rId6"/>
    <p:sldId id="298" r:id="rId7"/>
    <p:sldId id="284" r:id="rId8"/>
    <p:sldId id="300" r:id="rId9"/>
    <p:sldId id="275" r:id="rId10"/>
    <p:sldId id="285" r:id="rId11"/>
    <p:sldId id="299" r:id="rId12"/>
    <p:sldId id="290" r:id="rId13"/>
    <p:sldId id="293" r:id="rId14"/>
    <p:sldId id="294" r:id="rId15"/>
    <p:sldId id="295" r:id="rId16"/>
    <p:sldId id="296" r:id="rId17"/>
    <p:sldId id="277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717E5"/>
    <a:srgbClr val="6600FF"/>
    <a:srgbClr val="CC3300"/>
    <a:srgbClr val="006600"/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96" autoAdjust="0"/>
    <p:restoredTop sz="94660"/>
  </p:normalViewPr>
  <p:slideViewPr>
    <p:cSldViewPr>
      <p:cViewPr varScale="1">
        <p:scale>
          <a:sx n="88" d="100"/>
          <a:sy n="8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wmf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F31A1A-5ECB-43A6-A120-2AA4801EE5B6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6BD8-65A8-4840-9D87-090098503232}" type="slidenum">
              <a:rPr lang="en-GB" altLang="ja-JP" smtClean="0"/>
              <a:pPr/>
              <a:t>1</a:t>
            </a:fld>
            <a:endParaRPr lang="en-GB" altLang="ja-JP" smtClean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FA0262-4C04-48A8-8139-596FE584DFF1}" type="slidenum">
              <a:rPr lang="en-GB" altLang="ja-JP" sz="1200"/>
              <a:pPr algn="r"/>
              <a:t>15</a:t>
            </a:fld>
            <a:endParaRPr lang="en-GB" altLang="ja-JP" sz="120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1F2944-A990-4CB1-98CC-2B31418BA929}" type="slidenum">
              <a:rPr lang="en-GB" altLang="ja-JP" sz="1200"/>
              <a:pPr algn="r"/>
              <a:t>16</a:t>
            </a:fld>
            <a:endParaRPr lang="en-GB" altLang="ja-JP" sz="1200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7927B-6D1D-4C85-AC4C-331DFA5A9C25}" type="slidenum">
              <a:rPr lang="en-GB" altLang="ja-JP" smtClean="0"/>
              <a:pPr/>
              <a:t>17</a:t>
            </a:fld>
            <a:endParaRPr lang="en-GB" altLang="ja-JP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9B301-607D-4055-94BC-C6B753EFE3B4}" type="slidenum">
              <a:rPr lang="en-GB" altLang="ja-JP" smtClean="0"/>
              <a:pPr/>
              <a:t>18</a:t>
            </a:fld>
            <a:endParaRPr lang="en-GB" altLang="ja-JP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CBCCC-70DA-44CC-BE22-0DE7661E1B58}" type="slidenum">
              <a:rPr lang="en-GB" altLang="ja-JP" smtClean="0"/>
              <a:pPr/>
              <a:t>19</a:t>
            </a:fld>
            <a:endParaRPr lang="en-GB" altLang="ja-JP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87A55-62C6-41BE-A96E-07B4FF18D2EE}" type="slidenum">
              <a:rPr lang="en-GB" altLang="ja-JP" smtClean="0"/>
              <a:pPr/>
              <a:t>20</a:t>
            </a:fld>
            <a:endParaRPr lang="en-GB" altLang="ja-JP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4B861-9278-4785-9619-1B264319EE00}" type="slidenum">
              <a:rPr lang="en-GB" altLang="ja-JP" smtClean="0"/>
              <a:pPr/>
              <a:t>21</a:t>
            </a:fld>
            <a:endParaRPr lang="en-GB" altLang="ja-JP" smtClean="0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BD873-DF54-4617-BE77-2BF5ED1A3650}" type="slidenum">
              <a:rPr lang="en-GB" altLang="ja-JP" smtClean="0"/>
              <a:pPr/>
              <a:t>22</a:t>
            </a:fld>
            <a:endParaRPr lang="en-GB" altLang="ja-JP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4028C-F780-4235-A3D6-AA1BF2909C9A}" type="slidenum">
              <a:rPr lang="en-GB" altLang="ja-JP" smtClean="0"/>
              <a:pPr/>
              <a:t>2</a:t>
            </a:fld>
            <a:endParaRPr lang="en-GB" altLang="ja-JP" smtClean="0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33999-BCA1-4972-B954-DA53DDD2E703}" type="slidenum">
              <a:rPr lang="en-GB" altLang="ja-JP" smtClean="0"/>
              <a:pPr/>
              <a:t>3</a:t>
            </a:fld>
            <a:endParaRPr lang="en-GB" altLang="ja-JP" smtClean="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3924C-047C-4377-8296-5AD682EB4E88}" type="slidenum">
              <a:rPr lang="en-GB" altLang="ja-JP" smtClean="0"/>
              <a:pPr/>
              <a:t>5</a:t>
            </a:fld>
            <a:endParaRPr lang="en-GB" altLang="ja-JP" smtClean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4A643-8926-4E47-B08A-554D52689F5A}" type="slidenum">
              <a:rPr lang="en-GB" altLang="ja-JP" smtClean="0"/>
              <a:pPr/>
              <a:t>9</a:t>
            </a:fld>
            <a:endParaRPr lang="en-GB" altLang="ja-JP" smtClean="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3313F-C0B9-4B66-A290-DD1DCB08CF24}" type="slidenum">
              <a:rPr lang="en-GB" altLang="ja-JP" smtClean="0"/>
              <a:pPr/>
              <a:t>10</a:t>
            </a:fld>
            <a:endParaRPr lang="en-GB" altLang="ja-JP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BEC32-E6CD-421B-BE8A-3784D32076EA}" type="slidenum">
              <a:rPr lang="en-GB" altLang="ja-JP" smtClean="0"/>
              <a:pPr/>
              <a:t>12</a:t>
            </a:fld>
            <a:endParaRPr lang="en-GB" altLang="ja-JP" smtClean="0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C3859-C9A7-4A29-8CDB-EC74893F6D5C}" type="slidenum">
              <a:rPr lang="en-GB" altLang="ja-JP" smtClean="0"/>
              <a:pPr/>
              <a:t>13</a:t>
            </a:fld>
            <a:endParaRPr lang="en-GB" altLang="ja-JP" smtClean="0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4B3AE-8A09-4A76-AA3D-FA689594B305}" type="slidenum">
              <a:rPr lang="en-GB" altLang="ja-JP" smtClean="0"/>
              <a:pPr/>
              <a:t>14</a:t>
            </a:fld>
            <a:endParaRPr lang="en-GB" altLang="ja-JP" smtClean="0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ja-JP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1625"/>
          </a:xfrm>
          <a:noFill/>
          <a:ln/>
        </p:spPr>
        <p:txBody>
          <a:bodyPr wrap="none" lIns="87608" tIns="43804" rIns="87608" bIns="43804" anchor="ctr"/>
          <a:lstStyle/>
          <a:p>
            <a:pPr defTabSz="449263" eaLnBrk="1" hangingPunct="1"/>
            <a:endParaRPr lang="en-GB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CA50-158F-4AC9-8CEE-B30E2B30981D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2F52-2415-4810-A24D-C5FD5539601E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48A1C-D13C-4F66-BD5F-B3FB915BAB8F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ABDC-C19D-475E-9005-4E3EADFA0002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E42BB-F0C2-4407-A707-8AD1035E4FEA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E9864-5A59-4872-8451-E5DE4DA37E69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84A83-2D39-42A0-840D-71DA91E3A710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66F7-C4BD-4F03-9E27-B81B9771C03D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584D-B3A1-4B87-B3C7-38D87F4B4139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2E10-44B2-4FA3-8222-ED1BE22D5E60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7A3A-07B1-46C6-866F-3C744EFA96CD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BA614-143E-4EC0-9A55-230EB67E9BE3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C6AB-7B27-421B-905E-9DE9FB68A50F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49417-1A25-44F1-AAF6-206D946E235A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7404A-D220-47C7-B57D-49AA9E9D559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B2C15-6635-49D7-846B-4B82E12C1EAD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GB" altLang="ja-JP"/>
              <a:t>Q-ball and (P)reheating after inflation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MS PGothic" pitchFamily="34" charset="-128"/>
              </a:defRPr>
            </a:lvl1pPr>
          </a:lstStyle>
          <a:p>
            <a:pPr>
              <a:defRPr/>
            </a:pPr>
            <a:fld id="{0480D287-561B-4EE8-B595-C37B1B8ABF44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  <p:sldLayoutId id="214748364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42.jpeg"/><Relationship Id="rId4" Type="http://schemas.openxmlformats.org/officeDocument/2006/relationships/image" Target="../media/image1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7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jpeg"/><Relationship Id="rId2" Type="http://schemas.openxmlformats.org/officeDocument/2006/relationships/tags" Target="../tags/tag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png"/><Relationship Id="rId3" Type="http://schemas.openxmlformats.org/officeDocument/2006/relationships/slideLayout" Target="../slideLayouts/slideLayout16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75.jpeg"/><Relationship Id="rId2" Type="http://schemas.openxmlformats.org/officeDocument/2006/relationships/tags" Target="../tags/tag4.xml"/><Relationship Id="rId16" Type="http://schemas.openxmlformats.org/officeDocument/2006/relationships/image" Target="../media/image74.jpe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.jpeg"/><Relationship Id="rId15" Type="http://schemas.openxmlformats.org/officeDocument/2006/relationships/image" Target="../media/image73.jpeg"/><Relationship Id="rId10" Type="http://schemas.openxmlformats.org/officeDocument/2006/relationships/image" Target="../media/image70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9.png"/><Relationship Id="rId1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1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2276475"/>
            <a:ext cx="7164388" cy="3556000"/>
          </a:xfrm>
        </p:spPr>
        <p:txBody>
          <a:bodyPr lIns="90000" tIns="46800" rIns="90000" bIns="46800">
            <a:spAutoFit/>
          </a:bodyPr>
          <a:lstStyle/>
          <a:p>
            <a:pPr marL="457200" lvl="1" indent="0" algn="ctr" defTabSz="449263" eaLnBrk="1" hangingPunct="1">
              <a:lnSpc>
                <a:spcPct val="80000"/>
              </a:lnSpc>
              <a:spcBef>
                <a:spcPts val="700"/>
              </a:spcBef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ja-JP" sz="2400" b="1" smtClean="0">
                <a:latin typeface="Comic Sans MS" pitchFamily="66" charset="0"/>
                <a:ea typeface="MS PGothic" pitchFamily="34" charset="-128"/>
              </a:rPr>
              <a:t>Mitsuo I. Tsumagari</a:t>
            </a:r>
          </a:p>
          <a:p>
            <a:pPr marL="457200" lvl="1" indent="0" algn="ctr" defTabSz="449263" eaLnBrk="1" hangingPunct="1">
              <a:lnSpc>
                <a:spcPct val="80000"/>
              </a:lnSpc>
              <a:spcBef>
                <a:spcPts val="700"/>
              </a:spcBef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altLang="ja-JP" sz="1800" b="1" i="1" smtClean="0">
              <a:latin typeface="Comic Sans MS" pitchFamily="66" charset="0"/>
              <a:ea typeface="MS PGothic" pitchFamily="34" charset="-128"/>
            </a:endParaRPr>
          </a:p>
          <a:p>
            <a:pPr marL="457200" lvl="1" indent="0" algn="ctr" defTabSz="449263" eaLnBrk="1" hangingPunct="1">
              <a:lnSpc>
                <a:spcPct val="80000"/>
              </a:lnSpc>
              <a:spcBef>
                <a:spcPts val="700"/>
              </a:spcBef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ja-JP" sz="1800" b="1" i="1" smtClean="0">
                <a:latin typeface="Comic Sans MS" pitchFamily="66" charset="0"/>
                <a:ea typeface="MS PGothic" pitchFamily="34" charset="-128"/>
              </a:rPr>
              <a:t>Supervisor: Ed Copeland</a:t>
            </a:r>
          </a:p>
          <a:p>
            <a:pPr marL="457200" lvl="1" indent="0" algn="ctr" defTabSz="449263" eaLnBrk="1" hangingPunct="1">
              <a:lnSpc>
                <a:spcPct val="80000"/>
              </a:lnSpc>
              <a:spcBef>
                <a:spcPts val="700"/>
              </a:spcBef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altLang="ja-JP" sz="2400" b="1" i="1" smtClean="0">
              <a:latin typeface="Comic Sans MS" pitchFamily="66" charset="0"/>
              <a:ea typeface="MS PGothic" pitchFamily="34" charset="-128"/>
            </a:endParaRPr>
          </a:p>
          <a:p>
            <a:pPr marL="457200" lvl="1" indent="0" algn="ctr" defTabSz="449263" eaLnBrk="1" hangingPunct="1">
              <a:lnSpc>
                <a:spcPct val="80000"/>
              </a:lnSpc>
              <a:spcBef>
                <a:spcPts val="700"/>
              </a:spcBef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ja-JP" sz="2400" b="1" smtClean="0">
                <a:latin typeface="Comic Sans MS" pitchFamily="66" charset="0"/>
                <a:ea typeface="MS PGothic" pitchFamily="34" charset="-128"/>
              </a:rPr>
              <a:t>University of Nottingham</a:t>
            </a:r>
          </a:p>
          <a:p>
            <a:pPr marL="457200" lvl="1" indent="0" algn="ctr" defTabSz="449263" eaLnBrk="1" hangingPunct="1">
              <a:lnSpc>
                <a:spcPct val="80000"/>
              </a:lnSpc>
              <a:spcBef>
                <a:spcPts val="700"/>
              </a:spcBef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altLang="ja-JP" sz="2400" b="1" smtClean="0">
              <a:latin typeface="Comic Sans MS" pitchFamily="66" charset="0"/>
              <a:ea typeface="MS PGothic" pitchFamily="34" charset="-128"/>
            </a:endParaRPr>
          </a:p>
          <a:p>
            <a:pPr marL="457200" lvl="1" indent="0" algn="ctr" defTabSz="449263" eaLnBrk="1" hangingPunct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altLang="ja-JP" sz="1800" b="1" i="1" smtClean="0">
              <a:latin typeface="Comic Sans MS" pitchFamily="66" charset="0"/>
              <a:ea typeface="MS PGothic" pitchFamily="34" charset="-128"/>
            </a:endParaRPr>
          </a:p>
          <a:p>
            <a:pPr marL="457200" lvl="1" indent="0" algn="ctr" defTabSz="449263" eaLnBrk="1" hangingPunct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ja-JP" sz="1800" b="1" i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    Overview</a:t>
            </a:r>
            <a:r>
              <a:rPr lang="en-GB" altLang="ja-JP" sz="1800" b="1" i="1" smtClean="0">
                <a:latin typeface="Comic Sans MS" pitchFamily="66" charset="0"/>
                <a:ea typeface="MS PGothic" pitchFamily="34" charset="-128"/>
              </a:rPr>
              <a:t>:  </a:t>
            </a:r>
            <a:r>
              <a:rPr lang="en-GB" altLang="ja-JP" sz="1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1) Definition   2) History  </a:t>
            </a:r>
          </a:p>
          <a:p>
            <a:pPr marL="457200" lvl="1" indent="0" algn="ctr" defTabSz="449263" eaLnBrk="1" hangingPunct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ja-JP" sz="1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                  3) Stability    4) </a:t>
            </a:r>
            <a:r>
              <a:rPr lang="en-US" altLang="ja-JP" sz="1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Our work </a:t>
            </a:r>
            <a:endParaRPr lang="en-GB" altLang="ja-JP" sz="1800" b="1" i="1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  <a:p>
            <a:pPr marL="457200" lvl="1" indent="0" algn="ctr" defTabSz="449263" eaLnBrk="1" hangingPunct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altLang="ja-JP" sz="1800" b="1" i="1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  <a:p>
            <a:pPr marL="457200" lvl="1" indent="0" algn="ctr" defTabSz="449263" eaLnBrk="1" hangingPunct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altLang="ja-JP" sz="1800" b="1" i="1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5286380" y="6215082"/>
            <a:ext cx="4071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solidFill>
                  <a:srgbClr val="0717E5"/>
                </a:solidFill>
                <a:latin typeface="Comic Sans MS" pitchFamily="66" charset="0"/>
                <a:ea typeface="MS PGothic" pitchFamily="34" charset="-128"/>
              </a:rPr>
              <a:t>[</a:t>
            </a:r>
            <a:r>
              <a:rPr lang="en-US" altLang="ja-JP" sz="1600" b="1" dirty="0" err="1">
                <a:solidFill>
                  <a:srgbClr val="0717E5"/>
                </a:solidFill>
                <a:latin typeface="Comic Sans MS" pitchFamily="66" charset="0"/>
                <a:ea typeface="MS PGothic" pitchFamily="34" charset="-128"/>
              </a:rPr>
              <a:t>arxiv</a:t>
            </a:r>
            <a:r>
              <a:rPr lang="en-US" altLang="ja-JP" sz="1600" b="1" dirty="0">
                <a:solidFill>
                  <a:srgbClr val="0717E5"/>
                </a:solidFill>
                <a:latin typeface="Comic Sans MS" pitchFamily="66" charset="0"/>
                <a:ea typeface="MS PGothic" pitchFamily="34" charset="-128"/>
              </a:rPr>
              <a:t>: 0805.3233, 0905.0125]</a:t>
            </a:r>
            <a:endParaRPr lang="en-GB" sz="1600" dirty="0">
              <a:solidFill>
                <a:srgbClr val="0717E5"/>
              </a:solidFill>
            </a:endParaRPr>
          </a:p>
        </p:txBody>
      </p:sp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179388" y="5516563"/>
            <a:ext cx="51133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i="1" dirty="0">
                <a:latin typeface="Comic Sans MS" pitchFamily="66" charset="0"/>
              </a:rPr>
              <a:t>Notations: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b="1" i="1" dirty="0">
                <a:latin typeface="Comic Sans MS" pitchFamily="66" charset="0"/>
              </a:rPr>
              <a:t>Q</a:t>
            </a:r>
            <a:r>
              <a:rPr lang="en-US" altLang="ja-JP" sz="2000" b="1" i="1" dirty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sz="2000" b="1" dirty="0">
                <a:latin typeface="Comic Sans MS" pitchFamily="66" charset="0"/>
              </a:rPr>
              <a:t>: U(1) charge (angular momentum)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ja-JP" sz="2000" b="1" i="1" dirty="0">
                <a:latin typeface="Comic Sans MS" pitchFamily="66" charset="0"/>
                <a:ea typeface="MS PGothic" pitchFamily="34" charset="-128"/>
              </a:rPr>
              <a:t>w </a:t>
            </a:r>
            <a:r>
              <a:rPr lang="en-US" sz="2000" b="1" dirty="0">
                <a:latin typeface="Comic Sans MS" pitchFamily="66" charset="0"/>
              </a:rPr>
              <a:t>: angular velocity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7572375" cy="1006475"/>
          </a:xfrm>
        </p:spPr>
        <p:txBody>
          <a:bodyPr lIns="90000" tIns="46800" rIns="90000" bIns="46800" anchor="b">
            <a:spAutoFit/>
          </a:bodyPr>
          <a:lstStyle/>
          <a:p>
            <a:pPr defTabSz="449263" eaLnBrk="1" hangingPunct="1">
              <a:buClr>
                <a:srgbClr val="333399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6000" b="1" smtClean="0">
                <a:solidFill>
                  <a:srgbClr val="333399"/>
                </a:solidFill>
                <a:latin typeface="Comic Sans MS" pitchFamily="66" charset="0"/>
                <a:ea typeface="MS PGothic" pitchFamily="34" charset="-128"/>
              </a:rPr>
              <a:t>Super Balls</a:t>
            </a:r>
            <a:endParaRPr lang="en-GB" altLang="ja-JP" sz="6000" smtClean="0">
              <a:solidFill>
                <a:srgbClr val="333399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2190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795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15888"/>
            <a:ext cx="9001125" cy="4514186"/>
          </a:xfrm>
        </p:spPr>
        <p:txBody>
          <a:bodyPr lIns="90000" tIns="46800" rIns="90000" bIns="46800">
            <a:spAutoFit/>
          </a:bodyPr>
          <a:lstStyle/>
          <a:p>
            <a:pPr algn="ctr" defTabSz="449263" eaLnBrk="1" hangingPunct="1">
              <a:lnSpc>
                <a:spcPct val="90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6000" b="1" u="sng" dirty="0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Conclusions</a:t>
            </a:r>
            <a:endParaRPr lang="en-GB" altLang="ja-JP" sz="2400" b="1" dirty="0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400" b="1" i="1" dirty="0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sz="2400" b="1" dirty="0" smtClean="0">
                <a:latin typeface="Comic Sans MS" pitchFamily="66" charset="0"/>
                <a:ea typeface="MS PGothic" pitchFamily="34" charset="-128"/>
              </a:rPr>
              <a:t>-ball has a long history since </a:t>
            </a:r>
            <a:r>
              <a:rPr lang="en-US" altLang="ja-JP" sz="2400" b="1" dirty="0" smtClean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1976</a:t>
            </a:r>
          </a:p>
          <a:p>
            <a:pPr defTabSz="449263" eaLnBrk="1" hangingPunct="1">
              <a:lnSpc>
                <a:spcPct val="90000"/>
              </a:lnSpc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ja-JP" sz="2000" b="1" dirty="0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400" b="1" dirty="0" smtClean="0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Stability</a:t>
            </a:r>
            <a:r>
              <a:rPr lang="en-US" altLang="ja-JP" sz="2400" b="1" dirty="0" smtClean="0">
                <a:latin typeface="Comic Sans MS" pitchFamily="66" charset="0"/>
                <a:ea typeface="MS PGothic" pitchFamily="34" charset="-128"/>
              </a:rPr>
              <a:t> of SUSY </a:t>
            </a:r>
            <a:r>
              <a:rPr lang="en-US" altLang="ja-JP" sz="2400" b="1" i="1" dirty="0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sz="2400" b="1" dirty="0" smtClean="0">
                <a:latin typeface="Comic Sans MS" pitchFamily="66" charset="0"/>
                <a:ea typeface="MS PGothic" pitchFamily="34" charset="-128"/>
              </a:rPr>
              <a:t>-balls </a:t>
            </a:r>
          </a:p>
          <a:p>
            <a:pPr defTabSz="449263" eaLnBrk="1" hangingPunct="1">
              <a:lnSpc>
                <a:spcPct val="90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400" b="1" dirty="0" smtClean="0">
                <a:latin typeface="Comic Sans MS" pitchFamily="66" charset="0"/>
                <a:ea typeface="MS PGothic" pitchFamily="34" charset="-128"/>
              </a:rPr>
              <a:t>						       -&gt; possible </a:t>
            </a:r>
            <a:r>
              <a:rPr lang="en-US" altLang="ja-JP" sz="2400" b="1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Dark matter</a:t>
            </a:r>
            <a:r>
              <a:rPr lang="en-US" altLang="ja-JP" sz="2400" b="1" dirty="0" smtClean="0">
                <a:latin typeface="Comic Sans MS" pitchFamily="66" charset="0"/>
                <a:ea typeface="MS PGothic" pitchFamily="34" charset="-128"/>
              </a:rPr>
              <a:t> candidate</a:t>
            </a:r>
          </a:p>
          <a:p>
            <a:pPr defTabSz="449263" eaLnBrk="1" hangingPunct="1">
              <a:lnSpc>
                <a:spcPct val="90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ja-JP" sz="1400" b="1" dirty="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400" b="1" i="1" dirty="0" smtClean="0">
                <a:latin typeface="Comic Sans MS" pitchFamily="66" charset="0"/>
                <a:ea typeface="MS PGothic" pitchFamily="34" charset="-128"/>
              </a:rPr>
              <a:t>Q-</a:t>
            </a:r>
            <a:r>
              <a:rPr lang="en-US" altLang="ja-JP" sz="2400" b="1" dirty="0" smtClean="0">
                <a:latin typeface="Comic Sans MS" pitchFamily="66" charset="0"/>
                <a:ea typeface="MS PGothic" pitchFamily="34" charset="-128"/>
              </a:rPr>
              <a:t>ball</a:t>
            </a:r>
            <a:r>
              <a:rPr lang="en-US" altLang="ja-JP" sz="2400" b="1" i="1" dirty="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altLang="ja-JP" sz="2400" b="1" dirty="0" smtClean="0">
                <a:latin typeface="Comic Sans MS" pitchFamily="66" charset="0"/>
                <a:ea typeface="MS PGothic" pitchFamily="34" charset="-128"/>
              </a:rPr>
              <a:t>formation and its dynamics</a:t>
            </a:r>
            <a:endParaRPr lang="en-US" altLang="ja-JP" sz="2400" b="1" dirty="0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ja-JP" sz="1600" b="1" dirty="0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400" b="1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For more detailed results, look into our papers:</a:t>
            </a:r>
          </a:p>
          <a:p>
            <a:pPr defTabSz="449263" eaLnBrk="1" hangingPunct="1">
              <a:lnSpc>
                <a:spcPct val="90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1600" b="1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2400" b="1" dirty="0" smtClean="0">
                <a:latin typeface="Comic Sans MS" pitchFamily="66" charset="0"/>
                <a:ea typeface="MS PGothic" pitchFamily="34" charset="-128"/>
              </a:rPr>
              <a:t>			</a:t>
            </a:r>
            <a:endParaRPr lang="en-GB" altLang="ja-JP" sz="2400" b="1" dirty="0" smtClean="0">
              <a:solidFill>
                <a:srgbClr val="0000CC"/>
              </a:solidFill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1800" b="1" dirty="0" smtClean="0"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100" y="4000500"/>
            <a:ext cx="15652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7513" y="4000500"/>
            <a:ext cx="16621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4000500"/>
            <a:ext cx="15716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3357563" y="6143625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=  [arxiv: 0805.3233, 0905.0125]</a:t>
            </a:r>
            <a:endParaRPr lang="en-GB"/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2357438" y="4572000"/>
            <a:ext cx="571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+</a:t>
            </a:r>
            <a:endParaRPr lang="en-GB" sz="4800" b="1">
              <a:solidFill>
                <a:srgbClr val="FF0000"/>
              </a:solidFill>
            </a:endParaRPr>
          </a:p>
        </p:txBody>
      </p: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4857750" y="4572000"/>
            <a:ext cx="571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+</a:t>
            </a:r>
            <a:endParaRPr lang="en-GB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500813" y="5214938"/>
            <a:ext cx="2457450" cy="1162050"/>
          </a:xfrm>
        </p:spPr>
        <p:txBody>
          <a:bodyPr/>
          <a:lstStyle/>
          <a:p>
            <a:pPr>
              <a:buFontTx/>
              <a:buNone/>
            </a:pPr>
            <a:r>
              <a:rPr lang="en-US" sz="6000" b="1" smtClean="0">
                <a:latin typeface="Comic Sans MS" pitchFamily="66" charset="0"/>
              </a:rPr>
              <a:t>END</a:t>
            </a:r>
            <a:endParaRPr lang="en-GB" sz="6000" b="1" smtClean="0">
              <a:latin typeface="Comic Sans MS" pitchFamily="66" charset="0"/>
            </a:endParaRPr>
          </a:p>
        </p:txBody>
      </p:sp>
    </p:spTree>
  </p:cSld>
  <p:clrMapOvr>
    <a:masterClrMapping/>
  </p:clrMapOvr>
  <p:transition advTm="677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2875"/>
            <a:ext cx="8929688" cy="830263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0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36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Head-on collision</a:t>
            </a:r>
            <a:r>
              <a:rPr lang="en-GB" altLang="ja-JP" sz="3600" b="1" u="sng" smtClean="0">
                <a:latin typeface="Comic Sans MS" pitchFamily="66" charset="0"/>
                <a:ea typeface="MS PGothic" pitchFamily="34" charset="-128"/>
              </a:rPr>
              <a:t> between two </a:t>
            </a:r>
            <a:r>
              <a:rPr lang="en-GB" altLang="ja-JP" sz="3600" b="1" i="1" u="sng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3600" b="1" u="sng" smtClean="0">
                <a:latin typeface="Comic Sans MS" pitchFamily="66" charset="0"/>
                <a:ea typeface="MS PGothic" pitchFamily="34" charset="-128"/>
              </a:rPr>
              <a:t>-balls</a:t>
            </a:r>
          </a:p>
          <a:p>
            <a:pPr algn="r" defTabSz="449263" eaLnBrk="1" hangingPunct="1">
              <a:lnSpc>
                <a:spcPct val="90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1400" b="1" u="sng" smtClean="0">
                <a:latin typeface="Comic Sans MS" pitchFamily="66" charset="0"/>
                <a:ea typeface="MS PGothic" pitchFamily="34" charset="-128"/>
              </a:rPr>
              <a:t>[</a:t>
            </a:r>
            <a:r>
              <a:rPr lang="en-GB" altLang="ja-JP" sz="14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M.I.T.</a:t>
            </a:r>
            <a:r>
              <a:rPr lang="en-GB" altLang="ja-JP" sz="1400" b="1" u="sng" smtClean="0">
                <a:latin typeface="Comic Sans MS" pitchFamily="66" charset="0"/>
                <a:ea typeface="MS PGothic" pitchFamily="34" charset="-128"/>
              </a:rPr>
              <a:t> ; Battye, Sutcliffe ‘98]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446088" y="2114550"/>
          <a:ext cx="8394700" cy="785813"/>
        </p:xfrm>
        <a:graphic>
          <a:graphicData uri="http://schemas.openxmlformats.org/presentationml/2006/ole">
            <p:oleObj spid="_x0000_s10242" name="Equation" r:id="rId5" imgW="2387520" imgH="228600" progId="Equation.3">
              <p:embed/>
            </p:oleObj>
          </a:graphicData>
        </a:graphic>
      </p:graphicFrame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214313" y="1143000"/>
            <a:ext cx="8929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2800" b="1">
                <a:latin typeface="Comic Sans MS" pitchFamily="66" charset="0"/>
                <a:ea typeface="MS PGothic" pitchFamily="34" charset="-128"/>
              </a:rPr>
              <a:t>Ansatz</a:t>
            </a:r>
            <a:r>
              <a:rPr kumimoji="1" lang="en-US" altLang="ja-JP" sz="2800">
                <a:latin typeface="Comic Sans MS" pitchFamily="66" charset="0"/>
                <a:ea typeface="MS PGothic" pitchFamily="34" charset="-128"/>
              </a:rPr>
              <a:t> for two </a:t>
            </a:r>
            <a:r>
              <a:rPr kumimoji="1" lang="en-US" altLang="ja-JP" sz="2800" i="1">
                <a:latin typeface="Comic Sans MS" pitchFamily="66" charset="0"/>
                <a:ea typeface="MS PGothic" pitchFamily="34" charset="-128"/>
              </a:rPr>
              <a:t>Q</a:t>
            </a:r>
            <a:r>
              <a:rPr kumimoji="1" lang="en-US" altLang="ja-JP" sz="2800">
                <a:latin typeface="Comic Sans MS" pitchFamily="66" charset="0"/>
                <a:ea typeface="MS PGothic" pitchFamily="34" charset="-128"/>
              </a:rPr>
              <a:t>-balls with a </a:t>
            </a:r>
            <a:r>
              <a:rPr kumimoji="1" lang="en-US" altLang="ja-JP" sz="3200" b="1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relatative phase</a:t>
            </a:r>
            <a:endParaRPr kumimoji="1" lang="ja-JP" altLang="en-US" sz="3200" b="1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4786313"/>
            <a:ext cx="896461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defTabSz="449263">
              <a:lnSpc>
                <a:spcPct val="90000"/>
              </a:lnSpc>
              <a:spcBef>
                <a:spcPts val="750"/>
              </a:spcBef>
              <a:buFontTx/>
              <a:buBlip>
                <a:blip r:embed="rId6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ja-JP" sz="2600" kern="0" dirty="0">
                <a:latin typeface="+mn-lt"/>
                <a:ea typeface="MS PGothic" pitchFamily="34" charset="-128"/>
              </a:rPr>
              <a:t> </a:t>
            </a:r>
            <a:r>
              <a:rPr lang="en-GB" altLang="ja-JP" sz="2800" b="1" u="sng" kern="0" dirty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In phase: </a:t>
            </a:r>
          </a:p>
          <a:p>
            <a:pPr marL="342900" indent="-342900" defTabSz="449263"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ja-JP" sz="2600" kern="0" dirty="0">
              <a:latin typeface="Comic Sans MS" pitchFamily="66" charset="0"/>
              <a:ea typeface="MS PGothic" pitchFamily="34" charset="-128"/>
            </a:endParaRPr>
          </a:p>
          <a:p>
            <a:pPr marL="342900" indent="-342900" defTabSz="449263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ja-JP" sz="1400" kern="0" dirty="0">
              <a:latin typeface="Comic Sans MS" pitchFamily="66" charset="0"/>
              <a:ea typeface="MS PGothic" pitchFamily="34" charset="-128"/>
            </a:endParaRPr>
          </a:p>
          <a:p>
            <a:pPr marL="342900" indent="-342900" defTabSz="449263">
              <a:lnSpc>
                <a:spcPct val="90000"/>
              </a:lnSpc>
              <a:spcBef>
                <a:spcPts val="750"/>
              </a:spcBef>
              <a:buFontTx/>
              <a:buBlip>
                <a:blip r:embed="rId6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ja-JP" sz="2600" kern="0" dirty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2800" b="1" u="sng" kern="0" dirty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Out-of phase:</a:t>
            </a:r>
            <a:endParaRPr lang="en-GB" altLang="ja-JP" sz="2000" kern="0" dirty="0">
              <a:latin typeface="Comic Sans MS" pitchFamily="66" charset="0"/>
              <a:ea typeface="MS PGothic" pitchFamily="34" charset="-128"/>
            </a:endParaRP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643313" y="4786313"/>
          <a:ext cx="1049337" cy="523875"/>
        </p:xfrm>
        <a:graphic>
          <a:graphicData uri="http://schemas.openxmlformats.org/presentationml/2006/ole">
            <p:oleObj spid="_x0000_s10243" name="Equation" r:id="rId7" imgW="355320" imgH="177480" progId="Equation.3">
              <p:embed/>
            </p:oleObj>
          </a:graphicData>
        </a:graphic>
      </p:graphicFrame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3714750" y="6000750"/>
          <a:ext cx="1123950" cy="523875"/>
        </p:xfrm>
        <a:graphic>
          <a:graphicData uri="http://schemas.openxmlformats.org/presentationml/2006/ole">
            <p:oleObj spid="_x0000_s10244" name="Equation" r:id="rId8" imgW="380880" imgH="177480" progId="Equation.3">
              <p:embed/>
            </p:oleObj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358775" y="3109913"/>
          <a:ext cx="8569325" cy="1382712"/>
        </p:xfrm>
        <a:graphic>
          <a:graphicData uri="http://schemas.openxmlformats.org/presentationml/2006/ole">
            <p:oleObj spid="_x0000_s10245" name="Equation" r:id="rId9" imgW="3035160" imgH="457200" progId="Equation.3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14282" y="2000240"/>
            <a:ext cx="8715436" cy="10001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71875" y="4714875"/>
            <a:ext cx="1214438" cy="642938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43313" y="6000750"/>
            <a:ext cx="1285875" cy="5715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929438" y="1714500"/>
            <a:ext cx="1714500" cy="500063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 txBox="1">
            <a:spLocks noChangeArrowheads="1"/>
          </p:cNvSpPr>
          <p:nvPr/>
        </p:nvSpPr>
        <p:spPr bwMode="auto">
          <a:xfrm>
            <a:off x="179388" y="214313"/>
            <a:ext cx="8964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 defTabSz="449263"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600">
                <a:ea typeface="MS PGothic" pitchFamily="34" charset="-128"/>
              </a:rPr>
              <a:t> </a:t>
            </a:r>
            <a:r>
              <a:rPr lang="en-GB" altLang="ja-JP" sz="6000" b="1" u="sng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IN PHASE</a:t>
            </a:r>
          </a:p>
        </p:txBody>
      </p:sp>
      <p:pic>
        <p:nvPicPr>
          <p:cNvPr id="17417" name="Picture 9" descr="zoom_in0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6975"/>
            <a:ext cx="29876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zoom_in00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196975"/>
            <a:ext cx="28082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zoom_in00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1196975"/>
            <a:ext cx="3000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zoom_in009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33825"/>
            <a:ext cx="2928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zoom_in01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50" y="3933825"/>
            <a:ext cx="28686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zoom_in02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3933825"/>
            <a:ext cx="28432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Text Box 16"/>
          <p:cNvSpPr txBox="1">
            <a:spLocks noChangeArrowheads="1"/>
          </p:cNvSpPr>
          <p:nvPr/>
        </p:nvSpPr>
        <p:spPr bwMode="auto">
          <a:xfrm>
            <a:off x="6572250" y="5949950"/>
            <a:ext cx="2247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rectangular ?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59402" name="Text Box 17"/>
          <p:cNvSpPr txBox="1">
            <a:spLocks noChangeArrowheads="1"/>
          </p:cNvSpPr>
          <p:nvPr/>
        </p:nvSpPr>
        <p:spPr bwMode="auto">
          <a:xfrm>
            <a:off x="4356100" y="34290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merging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59403" name="Text Box 18"/>
          <p:cNvSpPr txBox="1">
            <a:spLocks noChangeArrowheads="1"/>
          </p:cNvSpPr>
          <p:nvPr/>
        </p:nvSpPr>
        <p:spPr bwMode="auto">
          <a:xfrm>
            <a:off x="1042988" y="594995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rings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59404" name="Text Box 21"/>
          <p:cNvSpPr txBox="1">
            <a:spLocks noChangeArrowheads="1"/>
          </p:cNvSpPr>
          <p:nvPr/>
        </p:nvSpPr>
        <p:spPr bwMode="auto">
          <a:xfrm>
            <a:off x="4357688" y="6308725"/>
            <a:ext cx="4606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effects from boundary conditions ?</a:t>
            </a:r>
            <a:endParaRPr lang="en-GB" altLang="ja-JP" sz="2000" b="1">
              <a:solidFill>
                <a:srgbClr val="000066"/>
              </a:solidFill>
              <a:latin typeface="Comic Sans MS" pitchFamily="66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ChangeArrowheads="1"/>
          </p:cNvSpPr>
          <p:nvPr/>
        </p:nvSpPr>
        <p:spPr bwMode="auto">
          <a:xfrm>
            <a:off x="179388" y="214313"/>
            <a:ext cx="8964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 defTabSz="449263"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600">
                <a:ea typeface="MS PGothic" pitchFamily="34" charset="-128"/>
              </a:rPr>
              <a:t> </a:t>
            </a:r>
            <a:r>
              <a:rPr lang="en-GB" altLang="ja-JP" sz="6000" b="1" u="sng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OUT-OF PHASE</a:t>
            </a:r>
            <a:r>
              <a:rPr lang="en-GB" altLang="ja-JP" sz="6000" b="1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 </a:t>
            </a:r>
          </a:p>
        </p:txBody>
      </p:sp>
      <p:pic>
        <p:nvPicPr>
          <p:cNvPr id="18441" name="Picture 9" descr="zoom_out0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41438"/>
            <a:ext cx="298767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zoom_out0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1341438"/>
            <a:ext cx="30257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zoom_out005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1341438"/>
            <a:ext cx="29876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zoom_out008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05263"/>
            <a:ext cx="29876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zoom_out01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4005263"/>
            <a:ext cx="3025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zoom_out017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6325" y="3960813"/>
            <a:ext cx="298767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Text Box 16"/>
          <p:cNvSpPr txBox="1">
            <a:spLocks noChangeArrowheads="1"/>
          </p:cNvSpPr>
          <p:nvPr/>
        </p:nvSpPr>
        <p:spPr bwMode="auto">
          <a:xfrm>
            <a:off x="3708400" y="3284538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bouncing off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61450" name="Text Box 17"/>
          <p:cNvSpPr txBox="1">
            <a:spLocks noChangeArrowheads="1"/>
          </p:cNvSpPr>
          <p:nvPr/>
        </p:nvSpPr>
        <p:spPr bwMode="auto">
          <a:xfrm>
            <a:off x="900113" y="587692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rings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61451" name="Text Box 18"/>
          <p:cNvSpPr txBox="1">
            <a:spLocks noChangeArrowheads="1"/>
          </p:cNvSpPr>
          <p:nvPr/>
        </p:nvSpPr>
        <p:spPr bwMode="auto">
          <a:xfrm>
            <a:off x="3635375" y="64008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ja-JP">
              <a:ea typeface="MS PGothic" pitchFamily="34" charset="-128"/>
            </a:endParaRPr>
          </a:p>
        </p:txBody>
      </p:sp>
      <p:sp>
        <p:nvSpPr>
          <p:cNvPr id="61452" name="Text Box 19"/>
          <p:cNvSpPr txBox="1">
            <a:spLocks noChangeArrowheads="1"/>
          </p:cNvSpPr>
          <p:nvPr/>
        </p:nvSpPr>
        <p:spPr bwMode="auto">
          <a:xfrm>
            <a:off x="3924300" y="58769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collapsing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 txBox="1">
            <a:spLocks noChangeArrowheads="1"/>
          </p:cNvSpPr>
          <p:nvPr/>
        </p:nvSpPr>
        <p:spPr bwMode="auto">
          <a:xfrm>
            <a:off x="179388" y="214313"/>
            <a:ext cx="89646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 defTabSz="449263"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6000" b="1" u="sng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HALF-PI  PHASE </a:t>
            </a:r>
            <a:r>
              <a:rPr lang="en-GB" altLang="ja-JP" b="1" u="sng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[</a:t>
            </a:r>
            <a:r>
              <a:rPr lang="en-GB" altLang="ja-JP" b="1" u="sng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M.I.T</a:t>
            </a:r>
            <a:r>
              <a:rPr lang="en-GB" altLang="ja-JP" b="1" u="sng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.]</a:t>
            </a:r>
            <a:r>
              <a:rPr lang="en-GB" altLang="ja-JP" b="1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 </a:t>
            </a:r>
          </a:p>
        </p:txBody>
      </p:sp>
      <p:pic>
        <p:nvPicPr>
          <p:cNvPr id="70666" name="Picture 10" descr="zoom_half0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29876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 descr="zoom_half00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341438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Picture 12" descr="zoom_half00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341438"/>
            <a:ext cx="28432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9" name="Picture 13" descr="zoom_half01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76700"/>
            <a:ext cx="29876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0" name="Picture 14" descr="zoom_half016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4076700"/>
            <a:ext cx="2952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15" descr="zoom_half024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4076700"/>
            <a:ext cx="28432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16"/>
          <p:cNvSpPr txBox="1">
            <a:spLocks noChangeArrowheads="1"/>
          </p:cNvSpPr>
          <p:nvPr/>
        </p:nvSpPr>
        <p:spPr bwMode="auto">
          <a:xfrm>
            <a:off x="3995738" y="3068638"/>
            <a:ext cx="24479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>
                <a:latin typeface="Comic Sans MS" pitchFamily="66" charset="0"/>
                <a:ea typeface="MS PGothic" pitchFamily="34" charset="-128"/>
              </a:rPr>
              <a:t>Bouncing off</a:t>
            </a:r>
          </a:p>
          <a:p>
            <a:pPr>
              <a:spcBef>
                <a:spcPct val="50000"/>
              </a:spcBef>
            </a:pPr>
            <a:r>
              <a:rPr lang="en-US" altLang="ja-JP" sz="1800" b="1">
                <a:latin typeface="Comic Sans MS" pitchFamily="66" charset="0"/>
                <a:ea typeface="MS PGothic" pitchFamily="34" charset="-128"/>
              </a:rPr>
              <a:t>charge exchange</a:t>
            </a:r>
            <a:endParaRPr lang="en-GB" altLang="ja-JP" sz="1800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63498" name="Text Box 17"/>
          <p:cNvSpPr txBox="1">
            <a:spLocks noChangeArrowheads="1"/>
          </p:cNvSpPr>
          <p:nvPr/>
        </p:nvSpPr>
        <p:spPr bwMode="auto">
          <a:xfrm>
            <a:off x="7164388" y="3213100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rings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63499" name="Text Box 18"/>
          <p:cNvSpPr txBox="1">
            <a:spLocks noChangeArrowheads="1"/>
          </p:cNvSpPr>
          <p:nvPr/>
        </p:nvSpPr>
        <p:spPr bwMode="auto">
          <a:xfrm>
            <a:off x="900113" y="6092825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latin typeface="Comic Sans MS" pitchFamily="66" charset="0"/>
                <a:ea typeface="MS PGothic" pitchFamily="34" charset="-128"/>
              </a:rPr>
              <a:t>radiating away</a:t>
            </a:r>
            <a:endParaRPr lang="en-GB" altLang="ja-JP" sz="2000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63500" name="Text Box 19"/>
          <p:cNvSpPr txBox="1">
            <a:spLocks noChangeArrowheads="1"/>
          </p:cNvSpPr>
          <p:nvPr/>
        </p:nvSpPr>
        <p:spPr bwMode="auto">
          <a:xfrm>
            <a:off x="4067175" y="602138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collapsing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 txBox="1">
            <a:spLocks noChangeArrowheads="1"/>
          </p:cNvSpPr>
          <p:nvPr/>
        </p:nvSpPr>
        <p:spPr bwMode="auto">
          <a:xfrm>
            <a:off x="179388" y="214313"/>
            <a:ext cx="89646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 defTabSz="449263">
              <a:lnSpc>
                <a:spcPct val="9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4400" b="1" u="sng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IN PHASE with faster velocity</a:t>
            </a:r>
            <a:r>
              <a:rPr lang="en-GB" altLang="ja-JP" sz="4400" b="1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 </a:t>
            </a:r>
          </a:p>
        </p:txBody>
      </p:sp>
      <p:pic>
        <p:nvPicPr>
          <p:cNvPr id="72706" name="Picture 2" descr="H:\movies\high_in\highin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25"/>
            <a:ext cx="28575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H:\movies\high_in\highin0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1000125"/>
            <a:ext cx="2928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H:\movies\high_in\highin00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8700" y="1000125"/>
            <a:ext cx="3035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17"/>
          <p:cNvSpPr txBox="1">
            <a:spLocks noChangeArrowheads="1"/>
          </p:cNvSpPr>
          <p:nvPr/>
        </p:nvSpPr>
        <p:spPr bwMode="auto">
          <a:xfrm>
            <a:off x="7143750" y="3071813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rings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72709" name="Picture 5" descr="H:\movies\high_in\highin01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14750"/>
            <a:ext cx="2857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H:\movies\high_in\highin024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13" y="3714750"/>
            <a:ext cx="2928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H:\movies\high_in\highin04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88" y="3643313"/>
            <a:ext cx="30718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Text Box 18"/>
          <p:cNvSpPr txBox="1">
            <a:spLocks noChangeArrowheads="1"/>
          </p:cNvSpPr>
          <p:nvPr/>
        </p:nvSpPr>
        <p:spPr bwMode="auto">
          <a:xfrm>
            <a:off x="571500" y="5715000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>
                <a:latin typeface="Comic Sans MS" pitchFamily="66" charset="0"/>
                <a:ea typeface="MS PGothic" pitchFamily="34" charset="-128"/>
              </a:rPr>
              <a:t>expanding</a:t>
            </a:r>
            <a:endParaRPr lang="en-GB" altLang="ja-JP" sz="2800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65547" name="Text Box 16"/>
          <p:cNvSpPr txBox="1">
            <a:spLocks noChangeArrowheads="1"/>
          </p:cNvSpPr>
          <p:nvPr/>
        </p:nvSpPr>
        <p:spPr bwMode="auto">
          <a:xfrm>
            <a:off x="3500438" y="2786063"/>
            <a:ext cx="24479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b="1">
                <a:latin typeface="Comic Sans MS" pitchFamily="66" charset="0"/>
                <a:ea typeface="MS PGothic" pitchFamily="34" charset="-128"/>
              </a:rPr>
              <a:t>Passing through</a:t>
            </a:r>
          </a:p>
          <a:p>
            <a:pPr>
              <a:spcBef>
                <a:spcPct val="50000"/>
              </a:spcBef>
            </a:pPr>
            <a:r>
              <a:rPr lang="en-US" altLang="ja-JP" sz="1800" b="1">
                <a:latin typeface="Comic Sans MS" pitchFamily="66" charset="0"/>
                <a:ea typeface="MS PGothic" pitchFamily="34" charset="-128"/>
              </a:rPr>
              <a:t>no charge exchange</a:t>
            </a:r>
            <a:endParaRPr lang="en-GB" altLang="ja-JP" sz="1800" b="1">
              <a:latin typeface="Comic Sans MS" pitchFamily="66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55563"/>
            <a:ext cx="8496300" cy="1817687"/>
          </a:xfrm>
        </p:spPr>
        <p:txBody>
          <a:bodyPr lIns="90000" tIns="46800" rIns="90000" bIns="46800" anchor="b">
            <a:spAutoFit/>
          </a:bodyPr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en-GB" altLang="ja-JP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Virial theorem</a:t>
            </a:r>
            <a:r>
              <a:rPr lang="en-GB" altLang="ja-JP" sz="3600" smtClean="0">
                <a:latin typeface="Comic Sans MS" pitchFamily="66" charset="0"/>
                <a:ea typeface="MS PGothic" pitchFamily="34" charset="-128"/>
              </a:rPr>
              <a:t> </a:t>
            </a:r>
            <a:br>
              <a:rPr lang="en-GB" altLang="ja-JP" sz="3600" smtClean="0">
                <a:latin typeface="Comic Sans MS" pitchFamily="66" charset="0"/>
                <a:ea typeface="MS PGothic" pitchFamily="34" charset="-128"/>
              </a:rPr>
            </a:br>
            <a:r>
              <a:rPr lang="en-GB" altLang="ja-JP" sz="3600" smtClean="0">
                <a:latin typeface="Comic Sans MS" pitchFamily="66" charset="0"/>
                <a:ea typeface="MS PGothic" pitchFamily="34" charset="-128"/>
              </a:rPr>
              <a:t>	         -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generalisation of Derrick’s theorem</a:t>
            </a:r>
            <a:r>
              <a:rPr lang="en-GB" altLang="ja-JP" sz="3200" smtClean="0">
                <a:latin typeface="Comic Sans MS" pitchFamily="66" charset="0"/>
                <a:ea typeface="MS PGothic" pitchFamily="34" charset="-128"/>
              </a:rPr>
              <a:t> </a:t>
            </a:r>
            <a:br>
              <a:rPr lang="en-GB" altLang="ja-JP" sz="3200" smtClean="0">
                <a:latin typeface="Comic Sans MS" pitchFamily="66" charset="0"/>
                <a:ea typeface="MS PGothic" pitchFamily="34" charset="-128"/>
              </a:rPr>
            </a:br>
            <a:r>
              <a:rPr lang="en-GB" altLang="ja-JP" sz="3200" smtClean="0">
                <a:latin typeface="Comic Sans MS" pitchFamily="66" charset="0"/>
                <a:ea typeface="MS PGothic" pitchFamily="34" charset="-128"/>
              </a:rPr>
              <a:t>                            </a:t>
            </a:r>
            <a:r>
              <a:rPr lang="en-GB" altLang="ja-JP" sz="1600" smtClean="0">
                <a:latin typeface="Comic Sans MS" pitchFamily="66" charset="0"/>
                <a:ea typeface="MS PGothic" pitchFamily="34" charset="-128"/>
              </a:rPr>
              <a:t>[A. Kusenko ’96; </a:t>
            </a:r>
            <a:r>
              <a:rPr lang="en-GB" altLang="ja-JP" sz="160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M.I.T</a:t>
            </a:r>
            <a:r>
              <a:rPr lang="en-GB" altLang="ja-JP" sz="1600" smtClean="0">
                <a:latin typeface="Comic Sans MS" pitchFamily="66" charset="0"/>
                <a:ea typeface="MS PGothic" pitchFamily="34" charset="-128"/>
              </a:rPr>
              <a:t>., Copeland, Saffin ’08 &amp; ‘09 ]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928813"/>
            <a:ext cx="8459788" cy="5278437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buFont typeface="Wingdings" pitchFamily="2" charset="2"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i="1" smtClean="0">
                <a:ea typeface="MS PGothic" pitchFamily="34" charset="-128"/>
              </a:rPr>
              <a:t> </a:t>
            </a:r>
            <a:r>
              <a:rPr lang="en-GB" altLang="ja-JP" sz="2400" i="1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-ball exists in </a:t>
            </a:r>
            <a:r>
              <a:rPr lang="en-GB" altLang="ja-JP" sz="2400" b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any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spatial dimensions </a:t>
            </a:r>
            <a:r>
              <a:rPr lang="en-GB" altLang="ja-JP" sz="2400" b="1" i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D</a:t>
            </a:r>
          </a:p>
          <a:p>
            <a:pPr defTabSz="449263" eaLnBrk="1" hangingPunct="1">
              <a:buFont typeface="Wingdings" pitchFamily="2" charset="2"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Given a ratio </a:t>
            </a:r>
            <a:r>
              <a:rPr lang="en-GB" altLang="ja-JP" sz="2400" b="1" i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U/S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 between potential energy </a:t>
            </a:r>
            <a:r>
              <a:rPr lang="en-GB" altLang="ja-JP" sz="2400" b="1" i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U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 </a:t>
            </a:r>
          </a:p>
          <a:p>
            <a:pPr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  and surface energy </a:t>
            </a:r>
            <a:r>
              <a:rPr lang="en-GB" altLang="ja-JP" sz="2400" i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S  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e.g. </a:t>
            </a:r>
            <a:r>
              <a:rPr lang="en-GB" altLang="ja-JP" sz="24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U&gt;&gt;S, U~S</a:t>
            </a:r>
            <a:r>
              <a:rPr lang="en-GB" altLang="ja-JP" sz="2400" i="1" smtClean="0">
                <a:latin typeface="Comic Sans MS" pitchFamily="66" charset="0"/>
                <a:ea typeface="MS PGothic" pitchFamily="34" charset="-128"/>
              </a:rPr>
              <a:t>, 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or </a:t>
            </a:r>
            <a:r>
              <a:rPr lang="en-GB" altLang="ja-JP" sz="2400" b="1" i="1" smtClean="0">
                <a:latin typeface="Comic Sans MS" pitchFamily="66" charset="0"/>
                <a:ea typeface="MS PGothic" pitchFamily="34" charset="-128"/>
              </a:rPr>
              <a:t>U&lt;&lt;S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, </a:t>
            </a:r>
          </a:p>
          <a:p>
            <a:pPr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	one can obtain </a:t>
            </a:r>
            <a:r>
              <a:rPr lang="en-GB" altLang="ja-JP" sz="2400" b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characteristic slopes</a:t>
            </a:r>
          </a:p>
          <a:p>
            <a:pPr defTabSz="449263" eaLnBrk="1" hangingPunct="1">
              <a:buFont typeface="Wingdings" pitchFamily="2" charset="2"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 Characteristic slope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:</a:t>
            </a:r>
          </a:p>
          <a:p>
            <a:pPr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			</a:t>
            </a:r>
            <a:r>
              <a:rPr lang="en-GB" altLang="ja-JP" sz="2400" b="1" smtClean="0">
                <a:latin typeface="Comic Sans MS" pitchFamily="66" charset="0"/>
                <a:ea typeface="MS PGothic" pitchFamily="34" charset="-128"/>
              </a:rPr>
              <a:t>(</a:t>
            </a:r>
            <a:r>
              <a:rPr lang="en-GB" altLang="ja-JP" sz="2400" b="1" i="1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2400" b="1" smtClean="0">
                <a:latin typeface="Comic Sans MS" pitchFamily="66" charset="0"/>
                <a:ea typeface="MS PGothic" pitchFamily="34" charset="-128"/>
              </a:rPr>
              <a:t>-ball energy) / (energy from U(1) charge)‏</a:t>
            </a:r>
          </a:p>
          <a:p>
            <a:pPr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2400" b="1" i="1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buFont typeface="Wingdings" pitchFamily="2" charset="2"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400" smtClean="0">
                <a:latin typeface="Comic Sans MS" pitchFamily="66" charset="0"/>
                <a:ea typeface="MS PGothic" pitchFamily="34" charset="-128"/>
              </a:rPr>
              <a:t> Gives proportional relation between energy and charge</a:t>
            </a:r>
            <a:endParaRPr lang="en-GB" altLang="ja-JP" sz="24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buFont typeface="Wingdings" pitchFamily="2" charset="2"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Strong tool </a:t>
            </a:r>
            <a:r>
              <a:rPr lang="en-GB" altLang="ja-JP" sz="2400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without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2400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the need for</a:t>
            </a:r>
          </a:p>
          <a:p>
            <a:pPr lvl="2" defTabSz="449263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mtClean="0">
                <a:latin typeface="Comic Sans MS" pitchFamily="66" charset="0"/>
                <a:ea typeface="MS PGothic" pitchFamily="34" charset="-128"/>
              </a:rPr>
              <a:t>		</a:t>
            </a:r>
            <a:r>
              <a:rPr lang="en-GB" altLang="ja-JP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any detailed profiles and potential forms</a:t>
            </a:r>
            <a:endParaRPr lang="en-GB" altLang="ja-JP" smtClean="0">
              <a:latin typeface="Comic Sans MS" pitchFamily="66" charset="0"/>
              <a:ea typeface="MS PGothic" pitchFamily="34" charset="-128"/>
            </a:endParaRPr>
          </a:p>
          <a:p>
            <a:pPr lvl="3" defTabSz="449263" eaLnBrk="1" hangingPunct="1">
              <a:spcBef>
                <a:spcPts val="8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24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1800" i="1" smtClean="0"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215438" cy="1387475"/>
          </a:xfrm>
        </p:spPr>
        <p:txBody>
          <a:bodyPr lIns="90000" tIns="46800" rIns="90000" bIns="46800" anchor="b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b="1" u="sng" smtClean="0">
                <a:latin typeface="Comic Sans MS" pitchFamily="66" charset="0"/>
                <a:ea typeface="MS PGothic" pitchFamily="34" charset="-128"/>
              </a:rPr>
              <a:t>Thin wall </a:t>
            </a:r>
            <a:r>
              <a:rPr lang="en-GB" altLang="ja-JP" b="1" i="1" u="sng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b="1" u="sng" smtClean="0">
                <a:latin typeface="Comic Sans MS" pitchFamily="66" charset="0"/>
                <a:ea typeface="MS PGothic" pitchFamily="34" charset="-128"/>
              </a:rPr>
              <a:t>-ball</a:t>
            </a:r>
            <a:r>
              <a:rPr lang="en-GB" altLang="ja-JP" sz="4000" smtClean="0">
                <a:latin typeface="Comic Sans MS" pitchFamily="66" charset="0"/>
                <a:ea typeface="MS PGothic" pitchFamily="34" charset="-128"/>
              </a:rPr>
              <a:t> (</a:t>
            </a:r>
            <a:r>
              <a:rPr lang="en-GB" altLang="ja-JP" sz="3200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Q-</a:t>
            </a:r>
            <a:r>
              <a:rPr lang="en-GB" altLang="ja-JP" sz="320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matter, “cue”-ball</a:t>
            </a:r>
            <a:r>
              <a:rPr lang="en-GB" altLang="ja-JP" sz="4000" smtClean="0">
                <a:latin typeface="Comic Sans MS" pitchFamily="66" charset="0"/>
                <a:ea typeface="MS PGothic" pitchFamily="34" charset="-128"/>
              </a:rPr>
              <a:t>) </a:t>
            </a:r>
            <a:br>
              <a:rPr lang="en-GB" altLang="ja-JP" sz="4000" smtClean="0">
                <a:latin typeface="Comic Sans MS" pitchFamily="66" charset="0"/>
                <a:ea typeface="MS PGothic" pitchFamily="34" charset="-128"/>
              </a:rPr>
            </a:br>
            <a:r>
              <a:rPr lang="en-GB" altLang="ja-JP" sz="4000" smtClean="0">
                <a:solidFill>
                  <a:srgbClr val="008000"/>
                </a:solidFill>
                <a:latin typeface="Comic Sans MS" pitchFamily="66" charset="0"/>
                <a:ea typeface="MS PGothic" pitchFamily="34" charset="-128"/>
              </a:rPr>
              <a:t>Step-like ansatz</a:t>
            </a:r>
            <a:r>
              <a:rPr lang="en-GB" altLang="ja-JP" sz="4000" smtClean="0">
                <a:latin typeface="Comic Sans MS" pitchFamily="66" charset="0"/>
                <a:ea typeface="MS PGothic" pitchFamily="34" charset="-128"/>
              </a:rPr>
              <a:t>  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[Coleman ’85]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48038" y="1700213"/>
            <a:ext cx="5940425" cy="3457575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400" u="sng" smtClean="0">
                <a:latin typeface="Comic Sans MS" pitchFamily="66" charset="0"/>
                <a:ea typeface="MS PGothic" pitchFamily="34" charset="-128"/>
              </a:rPr>
              <a:t>No thickness</a:t>
            </a:r>
            <a:endParaRPr lang="en-GB" altLang="ja-JP" sz="2400" u="sng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Negligible surface energy </a:t>
            </a:r>
            <a:r>
              <a:rPr lang="en-GB" altLang="ja-JP" sz="24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U &gt;&gt; S</a:t>
            </a:r>
          </a:p>
          <a:p>
            <a:pPr defTabSz="449263"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Characteristic slope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matched with 		the one from </a:t>
            </a:r>
            <a:r>
              <a:rPr lang="en-GB" altLang="ja-JP" sz="2400" b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Virial theorem</a:t>
            </a:r>
          </a:p>
          <a:p>
            <a:pPr defTabSz="449263"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b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Absolute stability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without detailed 		potential forms</a:t>
            </a:r>
          </a:p>
          <a:p>
            <a:pPr defTabSz="449263"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u="sng" smtClean="0">
                <a:latin typeface="Comic Sans MS" pitchFamily="66" charset="0"/>
                <a:ea typeface="MS PGothic" pitchFamily="34" charset="-128"/>
              </a:rPr>
              <a:t>Only extreme limit of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     :</a:t>
            </a:r>
          </a:p>
          <a:p>
            <a:pPr defTabSz="449263" eaLnBrk="1" hangingPunct="1">
              <a:spcBef>
                <a:spcPts val="7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2400" smtClean="0"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73238"/>
            <a:ext cx="3276600" cy="453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0" y="6308725"/>
            <a:ext cx="3276600" cy="2619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ja-JP" sz="180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taken by Lubos Motl</a:t>
            </a:r>
            <a:endParaRPr lang="en-GB" altLang="ja-JP" sz="180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7572375" y="4214813"/>
          <a:ext cx="1152525" cy="544512"/>
        </p:xfrm>
        <a:graphic>
          <a:graphicData uri="http://schemas.openxmlformats.org/presentationml/2006/ole">
            <p:oleObj spid="_x0000_s5122" name="Equation" r:id="rId6" imgW="457200" imgH="215640" progId="Equation.3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6929438" y="4357688"/>
          <a:ext cx="384175" cy="352425"/>
        </p:xfrm>
        <a:graphic>
          <a:graphicData uri="http://schemas.openxmlformats.org/presentationml/2006/ole">
            <p:oleObj spid="_x0000_s5123" name="Equation" r:id="rId7" imgW="152280" imgH="139680" progId="Equation.3">
              <p:embed/>
            </p:oleObj>
          </a:graphicData>
        </a:graphic>
      </p:graphicFrame>
      <p:pic>
        <p:nvPicPr>
          <p:cNvPr id="5129" name="Picture 8" descr="Cue_b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4797425"/>
            <a:ext cx="27368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458788"/>
            <a:ext cx="8820150" cy="1941513"/>
          </a:xfrm>
        </p:spPr>
        <p:txBody>
          <a:bodyPr lIns="90000" tIns="46800" rIns="90000" bIns="46800" anchor="b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4000" smtClean="0">
                <a:latin typeface="Comic Sans MS" pitchFamily="66" charset="0"/>
                <a:ea typeface="MS PGothic" pitchFamily="34" charset="-128"/>
              </a:rPr>
              <a:t/>
            </a:r>
            <a:br>
              <a:rPr lang="en-GB" altLang="ja-JP" sz="4000" smtClean="0">
                <a:latin typeface="Comic Sans MS" pitchFamily="66" charset="0"/>
                <a:ea typeface="MS PGothic" pitchFamily="34" charset="-128"/>
              </a:rPr>
            </a:br>
            <a:r>
              <a:rPr lang="en-GB" altLang="ja-JP" sz="4000" b="1" u="sng" smtClean="0">
                <a:latin typeface="Comic Sans MS" pitchFamily="66" charset="0"/>
                <a:ea typeface="MS PGothic" pitchFamily="34" charset="-128"/>
              </a:rPr>
              <a:t>Thin wall </a:t>
            </a:r>
            <a:r>
              <a:rPr lang="en-GB" altLang="ja-JP" sz="4000" b="1" i="1" u="sng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4000" b="1" u="sng" smtClean="0">
                <a:latin typeface="Comic Sans MS" pitchFamily="66" charset="0"/>
                <a:ea typeface="MS PGothic" pitchFamily="34" charset="-128"/>
              </a:rPr>
              <a:t>-ball</a:t>
            </a:r>
            <a:r>
              <a:rPr lang="en-GB" altLang="ja-JP" sz="4000" smtClean="0">
                <a:latin typeface="Comic Sans MS" pitchFamily="66" charset="0"/>
                <a:ea typeface="MS PGothic" pitchFamily="34" charset="-128"/>
              </a:rPr>
              <a:t> (</a:t>
            </a:r>
            <a:r>
              <a:rPr lang="en-GB" altLang="ja-JP" sz="4000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Q </a:t>
            </a:r>
            <a:r>
              <a:rPr lang="en-GB" altLang="ja-JP" sz="400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–”egg”</a:t>
            </a:r>
            <a:r>
              <a:rPr lang="en-GB" altLang="ja-JP" sz="4000" smtClean="0">
                <a:latin typeface="Comic Sans MS" pitchFamily="66" charset="0"/>
                <a:ea typeface="MS PGothic" pitchFamily="34" charset="-128"/>
              </a:rPr>
              <a:t>)</a:t>
            </a:r>
            <a:br>
              <a:rPr lang="en-GB" altLang="ja-JP" sz="4000" smtClean="0">
                <a:latin typeface="Comic Sans MS" pitchFamily="66" charset="0"/>
                <a:ea typeface="MS PGothic" pitchFamily="34" charset="-128"/>
              </a:rPr>
            </a:br>
            <a:r>
              <a:rPr lang="en-GB" altLang="ja-JP" sz="4000" smtClean="0">
                <a:solidFill>
                  <a:srgbClr val="008000"/>
                </a:solidFill>
                <a:latin typeface="Comic Sans MS" pitchFamily="66" charset="0"/>
                <a:ea typeface="MS PGothic" pitchFamily="34" charset="-128"/>
              </a:rPr>
              <a:t>Egg ansatz</a:t>
            </a:r>
            <a:r>
              <a:rPr lang="en-GB" altLang="ja-JP" sz="400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360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1600" smtClean="0">
                <a:latin typeface="Comic Sans MS" pitchFamily="66" charset="0"/>
                <a:ea typeface="MS PGothic" pitchFamily="34" charset="-128"/>
              </a:rPr>
              <a:t>[Correia </a:t>
            </a:r>
            <a:r>
              <a:rPr lang="en-GB" altLang="ja-JP" sz="1600" i="1" smtClean="0">
                <a:latin typeface="Comic Sans MS" pitchFamily="66" charset="0"/>
                <a:ea typeface="MS PGothic" pitchFamily="34" charset="-128"/>
              </a:rPr>
              <a:t>et.al.</a:t>
            </a:r>
            <a:r>
              <a:rPr lang="en-GB" altLang="ja-JP" sz="1600" smtClean="0">
                <a:latin typeface="Comic Sans MS" pitchFamily="66" charset="0"/>
                <a:ea typeface="MS PGothic" pitchFamily="34" charset="-128"/>
              </a:rPr>
              <a:t> '01; </a:t>
            </a:r>
            <a:r>
              <a:rPr lang="en-GB" altLang="ja-JP" sz="160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M.I.T</a:t>
            </a:r>
            <a:r>
              <a:rPr lang="en-GB" altLang="ja-JP" sz="1600" smtClean="0">
                <a:latin typeface="Comic Sans MS" pitchFamily="66" charset="0"/>
                <a:ea typeface="MS PGothic" pitchFamily="34" charset="-128"/>
              </a:rPr>
              <a:t>., Copeland, Saffin ‘08]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59113" y="1700213"/>
            <a:ext cx="6084887" cy="6262687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000" b="1" u="sng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Include</a:t>
            </a:r>
            <a:r>
              <a:rPr lang="en-US" altLang="ja-JP" sz="2000" u="sng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altLang="ja-JP" sz="20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thickness</a:t>
            </a:r>
            <a:endParaRPr lang="en-GB" altLang="ja-JP" sz="2000" b="1" u="sng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u="sng" smtClean="0">
                <a:latin typeface="Comic Sans MS" pitchFamily="66" charset="0"/>
                <a:ea typeface="MS PGothic" pitchFamily="34" charset="-128"/>
              </a:rPr>
              <a:t>Valid for </a:t>
            </a:r>
            <a:r>
              <a:rPr lang="en-GB" altLang="ja-JP" sz="20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wider</a:t>
            </a:r>
            <a:r>
              <a:rPr lang="en-GB" altLang="ja-JP" sz="2000" u="sng" smtClean="0">
                <a:latin typeface="Comic Sans MS" pitchFamily="66" charset="0"/>
                <a:ea typeface="MS PGothic" pitchFamily="34" charset="-128"/>
              </a:rPr>
              <a:t> range of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</a:t>
            </a: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Non-degenerate vacua potentials (NDVPs):  		</a:t>
            </a:r>
            <a:r>
              <a:rPr lang="en-GB" altLang="ja-JP" sz="2000" b="1" u="sng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existence of “cue”-ball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( </a:t>
            </a:r>
            <a:r>
              <a:rPr lang="en-GB" altLang="ja-JP" sz="20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U &gt;&gt; S</a:t>
            </a:r>
            <a:r>
              <a:rPr lang="en-GB" altLang="ja-JP" sz="2000" i="1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)</a:t>
            </a: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Degenerate vacua potentials (DVPs): </a:t>
            </a:r>
            <a:r>
              <a:rPr lang="en-GB" altLang="ja-JP" sz="20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U ~ S</a:t>
            </a: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Each </a:t>
            </a:r>
            <a:r>
              <a:rPr lang="en-GB" altLang="ja-JP" sz="20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characteristic slopes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for both DVPs and NDVPs matched with </a:t>
            </a: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				the ones from </a:t>
            </a:r>
            <a:r>
              <a:rPr lang="en-GB" altLang="ja-JP" sz="2000" b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Virial theorem</a:t>
            </a: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b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Classically stable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without detailed potential </a:t>
            </a: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Threshold value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      for </a:t>
            </a:r>
            <a:r>
              <a:rPr lang="en-GB" altLang="ja-JP" sz="2000" b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absolute stability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			depends on </a:t>
            </a:r>
            <a:r>
              <a:rPr lang="en-GB" altLang="ja-JP" sz="2000" b="1" i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D 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and</a:t>
            </a:r>
            <a:r>
              <a:rPr lang="en-GB" altLang="ja-JP" sz="2000" b="1" i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 mass</a:t>
            </a: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Relying on approximations:</a:t>
            </a:r>
          </a:p>
          <a:p>
            <a:pPr lvl="1"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core &gt;&gt; thickness</a:t>
            </a:r>
            <a:r>
              <a:rPr lang="en-GB" altLang="ja-JP" sz="2000" b="1" smtClean="0">
                <a:latin typeface="Comic Sans MS" pitchFamily="66" charset="0"/>
                <a:ea typeface="MS PGothic" pitchFamily="34" charset="-128"/>
              </a:rPr>
              <a:t> </a:t>
            </a:r>
          </a:p>
          <a:p>
            <a:pPr lvl="1"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surface tension independent of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</a:t>
            </a:r>
          </a:p>
          <a:p>
            <a:pPr lvl="1"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0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potentials are not so flat</a:t>
            </a:r>
            <a:endParaRPr lang="en-GB" altLang="ja-JP" sz="2000" b="1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20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3000"/>
              </a:lnSpc>
              <a:buFont typeface="Tahom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18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18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18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18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1800" smtClean="0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360363" y="6300788"/>
            <a:ext cx="777716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altLang="ja-JP">
              <a:ea typeface="MS PGothic" pitchFamily="34" charset="-128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516688" y="1989138"/>
          <a:ext cx="431800" cy="288925"/>
        </p:xfrm>
        <a:graphic>
          <a:graphicData uri="http://schemas.openxmlformats.org/presentationml/2006/ole">
            <p:oleObj spid="_x0000_s6146" name="Equation" r:id="rId5" imgW="152280" imgH="139680" progId="Equation.3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7812088" y="5516563"/>
          <a:ext cx="358775" cy="330200"/>
        </p:xfrm>
        <a:graphic>
          <a:graphicData uri="http://schemas.openxmlformats.org/presentationml/2006/ole">
            <p:oleObj spid="_x0000_s6147" name="Equation" r:id="rId6" imgW="152280" imgH="139680" progId="Equation.3">
              <p:embed/>
            </p:oleObj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5435600" y="4221163"/>
          <a:ext cx="422275" cy="508000"/>
        </p:xfrm>
        <a:graphic>
          <a:graphicData uri="http://schemas.openxmlformats.org/presentationml/2006/ole">
            <p:oleObj spid="_x0000_s6148" name="Equation" r:id="rId7" imgW="190440" imgH="228600" progId="Equation.3">
              <p:embed/>
            </p:oleObj>
          </a:graphicData>
        </a:graphic>
      </p:graphicFrame>
      <p:pic>
        <p:nvPicPr>
          <p:cNvPr id="6153" name="Picture 8" descr="mi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00188"/>
            <a:ext cx="30591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 descr="eg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7625" y="5902325"/>
            <a:ext cx="14763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7781925" cy="976312"/>
          </a:xfrm>
        </p:spPr>
        <p:txBody>
          <a:bodyPr lIns="90000" tIns="46800" rIns="90000" bIns="46800" anchor="b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3600" dirty="0" smtClean="0">
                <a:ea typeface="MS PGothic" pitchFamily="34" charset="-128"/>
              </a:rPr>
              <a:t>    </a:t>
            </a:r>
            <a:r>
              <a:rPr lang="en-GB" altLang="ja-JP" sz="4000" u="sng" dirty="0" smtClean="0">
                <a:latin typeface="Comic Sans MS" pitchFamily="66" charset="0"/>
                <a:ea typeface="MS PGothic" pitchFamily="34" charset="-128"/>
              </a:rPr>
              <a:t>What is a </a:t>
            </a:r>
            <a:r>
              <a:rPr lang="en-GB" altLang="ja-JP" sz="4000" i="1" u="sng" dirty="0" smtClean="0">
                <a:solidFill>
                  <a:srgbClr val="003399"/>
                </a:solidFill>
                <a:latin typeface="Comic Sans MS" pitchFamily="66" charset="0"/>
                <a:ea typeface="MS PGothic" pitchFamily="34" charset="-128"/>
              </a:rPr>
              <a:t>Q </a:t>
            </a:r>
            <a:r>
              <a:rPr lang="en-GB" altLang="ja-JP" sz="4000" u="sng" dirty="0" smtClean="0">
                <a:solidFill>
                  <a:srgbClr val="003399"/>
                </a:solidFill>
                <a:latin typeface="Comic Sans MS" pitchFamily="66" charset="0"/>
                <a:ea typeface="MS PGothic" pitchFamily="34" charset="-128"/>
              </a:rPr>
              <a:t>-</a:t>
            </a:r>
            <a:r>
              <a:rPr lang="en-GB" altLang="ja-JP" sz="4000" u="sng" dirty="0" smtClean="0">
                <a:latin typeface="Comic Sans MS" pitchFamily="66" charset="0"/>
                <a:ea typeface="MS PGothic" pitchFamily="34" charset="-128"/>
              </a:rPr>
              <a:t>ball ?</a:t>
            </a:r>
            <a:r>
              <a:rPr lang="en-GB" altLang="ja-JP" sz="4000" dirty="0" smtClean="0">
                <a:latin typeface="Comic Sans MS" pitchFamily="66" charset="0"/>
                <a:ea typeface="MS PGothic" pitchFamily="34" charset="-128"/>
              </a:rPr>
              <a:t/>
            </a:r>
            <a:br>
              <a:rPr lang="en-GB" altLang="ja-JP" sz="4000" dirty="0" smtClean="0">
                <a:latin typeface="Comic Sans MS" pitchFamily="66" charset="0"/>
                <a:ea typeface="MS PGothic" pitchFamily="34" charset="-128"/>
              </a:rPr>
            </a:br>
            <a:r>
              <a:rPr lang="en-GB" altLang="ja-JP" sz="1800" dirty="0" smtClean="0">
                <a:latin typeface="Comic Sans MS" pitchFamily="66" charset="0"/>
                <a:ea typeface="MS PGothic" pitchFamily="34" charset="-128"/>
              </a:rPr>
              <a:t>[Friedberg </a:t>
            </a:r>
            <a:r>
              <a:rPr lang="en-GB" altLang="ja-JP" sz="1800" i="1" dirty="0" smtClean="0">
                <a:latin typeface="Comic Sans MS" pitchFamily="66" charset="0"/>
                <a:ea typeface="MS PGothic" pitchFamily="34" charset="-128"/>
              </a:rPr>
              <a:t>et. al. ‘76; S.R. Coleman ’85]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1125538"/>
            <a:ext cx="8856662" cy="5670550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5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800" b="1" i="1" u="sng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2800" b="1" u="sng" smtClean="0">
                <a:latin typeface="Comic Sans MS" pitchFamily="66" charset="0"/>
                <a:ea typeface="MS PGothic" pitchFamily="34" charset="-128"/>
              </a:rPr>
              <a:t>-ball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 is a </a:t>
            </a:r>
            <a:r>
              <a:rPr lang="en-GB" altLang="ja-JP" sz="2800" smtClean="0">
                <a:solidFill>
                  <a:srgbClr val="6600CC"/>
                </a:solidFill>
                <a:latin typeface="Comic Sans MS" pitchFamily="66" charset="0"/>
                <a:ea typeface="MS PGothic" pitchFamily="34" charset="-128"/>
              </a:rPr>
              <a:t>localised energetic sphere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 </a:t>
            </a:r>
          </a:p>
          <a:p>
            <a:pPr defTabSz="449263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	(</a:t>
            </a:r>
            <a:r>
              <a:rPr lang="en-GB" altLang="ja-JP" sz="280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non-topolotical soliton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)‏ and is the </a:t>
            </a:r>
            <a:r>
              <a:rPr lang="en-GB" altLang="ja-JP" sz="2800" smtClean="0">
                <a:solidFill>
                  <a:srgbClr val="6600CC"/>
                </a:solidFill>
                <a:latin typeface="Comic Sans MS" pitchFamily="66" charset="0"/>
                <a:ea typeface="MS PGothic" pitchFamily="34" charset="-128"/>
              </a:rPr>
              <a:t>lowest energy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 solution with global </a:t>
            </a:r>
            <a:r>
              <a:rPr lang="en-GB" altLang="ja-JP" sz="2800" smtClean="0">
                <a:solidFill>
                  <a:srgbClr val="6600CC"/>
                </a:solidFill>
                <a:latin typeface="Comic Sans MS" pitchFamily="66" charset="0"/>
                <a:ea typeface="MS PGothic" pitchFamily="34" charset="-128"/>
              </a:rPr>
              <a:t>U(1) charge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2800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 </a:t>
            </a:r>
          </a:p>
          <a:p>
            <a:pPr defTabSz="449263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	(internal spin with </a:t>
            </a:r>
            <a:r>
              <a:rPr lang="en-GB" altLang="ja-JP" sz="2800" smtClean="0">
                <a:solidFill>
                  <a:srgbClr val="6600CC"/>
                </a:solidFill>
                <a:latin typeface="Comic Sans MS" pitchFamily="66" charset="0"/>
                <a:ea typeface="MS PGothic" pitchFamily="34" charset="-128"/>
              </a:rPr>
              <a:t>angular velocity</a:t>
            </a:r>
            <a:r>
              <a:rPr lang="en-GB" altLang="ja-JP" sz="2800" smtClean="0">
                <a:ea typeface="MS PGothic" pitchFamily="34" charset="-128"/>
              </a:rPr>
              <a:t>       )‏</a:t>
            </a:r>
          </a:p>
          <a:p>
            <a:pPr defTabSz="449263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2400" smtClean="0"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28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Non-topological solitons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1200" b="1" smtClean="0">
                <a:latin typeface="Comic Sans MS" pitchFamily="66" charset="0"/>
                <a:ea typeface="MS PGothic" pitchFamily="34" charset="-128"/>
              </a:rPr>
              <a:t>  e.g. </a:t>
            </a:r>
            <a:r>
              <a:rPr lang="en-GB" altLang="ja-JP" sz="1200" b="1" i="1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1200" b="1" smtClean="0">
                <a:latin typeface="Comic Sans MS" pitchFamily="66" charset="0"/>
                <a:ea typeface="MS PGothic" pitchFamily="34" charset="-128"/>
              </a:rPr>
              <a:t>-balls, gauged </a:t>
            </a:r>
            <a:r>
              <a:rPr lang="en-GB" altLang="ja-JP" sz="1200" b="1" i="1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1200" b="1" smtClean="0">
                <a:latin typeface="Comic Sans MS" pitchFamily="66" charset="0"/>
                <a:ea typeface="MS PGothic" pitchFamily="34" charset="-128"/>
              </a:rPr>
              <a:t>-balls, bosonic stars, etc…</a:t>
            </a:r>
          </a:p>
          <a:p>
            <a:pPr lvl="1" defTabSz="449263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smtClean="0">
                <a:solidFill>
                  <a:srgbClr val="6600CC"/>
                </a:solidFill>
                <a:latin typeface="Comic Sans MS" pitchFamily="66" charset="0"/>
                <a:ea typeface="MS PGothic" pitchFamily="34" charset="-128"/>
              </a:rPr>
              <a:t>Stability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by Noether charge </a:t>
            </a:r>
            <a:r>
              <a:rPr lang="en-GB" altLang="ja-JP" sz="2400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Q</a:t>
            </a:r>
          </a:p>
          <a:p>
            <a:pPr lvl="1" defTabSz="449263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Time-</a:t>
            </a:r>
            <a:r>
              <a:rPr lang="en-GB" altLang="ja-JP" sz="2400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dependent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(stationary)</a:t>
            </a:r>
          </a:p>
          <a:p>
            <a:pPr lvl="1" defTabSz="449263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Any</a:t>
            </a:r>
            <a:r>
              <a:rPr lang="en-GB" altLang="ja-JP" sz="2400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 spatial dimensions </a:t>
            </a:r>
          </a:p>
          <a:p>
            <a:pPr defTabSz="449263" eaLnBrk="1" hangingPunct="1">
              <a:lnSpc>
                <a:spcPct val="90000"/>
              </a:lnSpc>
              <a:spcBef>
                <a:spcPts val="4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24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28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Topological solitons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1200" b="1" smtClean="0">
                <a:latin typeface="Comic Sans MS" pitchFamily="66" charset="0"/>
                <a:ea typeface="MS PGothic" pitchFamily="34" charset="-128"/>
              </a:rPr>
              <a:t>e.g. kinks,cosmic strings, skyrmions</a:t>
            </a:r>
          </a:p>
          <a:p>
            <a:pPr lvl="1" defTabSz="449263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smtClean="0">
                <a:solidFill>
                  <a:srgbClr val="6600CC"/>
                </a:solidFill>
                <a:latin typeface="Comic Sans MS" pitchFamily="66" charset="0"/>
                <a:ea typeface="MS PGothic" pitchFamily="34" charset="-128"/>
              </a:rPr>
              <a:t>Stability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by Topological charge </a:t>
            </a:r>
          </a:p>
          <a:p>
            <a:pPr lvl="1" defTabSz="449263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Time-</a:t>
            </a:r>
            <a:r>
              <a:rPr lang="en-GB" altLang="ja-JP" sz="24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in</a:t>
            </a:r>
            <a:r>
              <a:rPr lang="en-GB" altLang="ja-JP" sz="2400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dependent</a:t>
            </a:r>
            <a:r>
              <a:rPr lang="en-GB" altLang="ja-JP" sz="2400" smtClean="0">
                <a:latin typeface="Comic Sans MS" pitchFamily="66" charset="0"/>
                <a:ea typeface="MS PGothic" pitchFamily="34" charset="-128"/>
              </a:rPr>
              <a:t> (static) </a:t>
            </a:r>
          </a:p>
          <a:p>
            <a:pPr lvl="1" defTabSz="449263" eaLnBrk="1" hangingPunct="1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4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Restricted</a:t>
            </a:r>
            <a:r>
              <a:rPr lang="en-GB" altLang="ja-JP" sz="2400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 number of spatial dimensions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516688" y="2492375"/>
          <a:ext cx="431800" cy="396875"/>
        </p:xfrm>
        <a:graphic>
          <a:graphicData uri="http://schemas.openxmlformats.org/presentationml/2006/ole">
            <p:oleObj spid="_x0000_s2050" name="Equation" r:id="rId6" imgW="152280" imgH="139680" progId="Equation.3">
              <p:embed/>
            </p:oleObj>
          </a:graphicData>
        </a:graphic>
      </p:graphicFrame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3757613"/>
            <a:ext cx="2214562" cy="310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13115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60350"/>
            <a:ext cx="8821738" cy="1325563"/>
          </a:xfrm>
        </p:spPr>
        <p:txBody>
          <a:bodyPr lIns="90000" tIns="46800" rIns="90000" bIns="46800" anchor="b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4000" b="1" u="sng" smtClean="0">
                <a:latin typeface="Comic Sans MS" pitchFamily="66" charset="0"/>
                <a:ea typeface="MS PGothic" pitchFamily="34" charset="-128"/>
              </a:rPr>
              <a:t>“Thick wall” </a:t>
            </a:r>
            <a:r>
              <a:rPr lang="en-GB" altLang="ja-JP" sz="4000" b="1" i="1" u="sng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4000" b="1" u="sng" smtClean="0">
                <a:latin typeface="Comic Sans MS" pitchFamily="66" charset="0"/>
                <a:ea typeface="MS PGothic" pitchFamily="34" charset="-128"/>
              </a:rPr>
              <a:t>-ball</a:t>
            </a:r>
            <a:r>
              <a:rPr lang="en-GB" altLang="ja-JP" sz="4000" smtClean="0">
                <a:latin typeface="Comic Sans MS" pitchFamily="66" charset="0"/>
                <a:ea typeface="MS PGothic" pitchFamily="34" charset="-128"/>
              </a:rPr>
              <a:t> (</a:t>
            </a:r>
            <a:r>
              <a:rPr lang="en-GB" altLang="ja-JP" sz="320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Q-”coconut”</a:t>
            </a:r>
            <a:r>
              <a:rPr lang="en-GB" altLang="ja-JP" sz="4000" smtClean="0">
                <a:latin typeface="Comic Sans MS" pitchFamily="66" charset="0"/>
                <a:ea typeface="MS PGothic" pitchFamily="34" charset="-128"/>
              </a:rPr>
              <a:t>)</a:t>
            </a:r>
            <a:br>
              <a:rPr lang="en-GB" altLang="ja-JP" sz="4000" smtClean="0">
                <a:latin typeface="Comic Sans MS" pitchFamily="66" charset="0"/>
                <a:ea typeface="MS PGothic" pitchFamily="34" charset="-128"/>
              </a:rPr>
            </a:br>
            <a:r>
              <a:rPr lang="en-GB" altLang="ja-JP" sz="4000" smtClean="0">
                <a:solidFill>
                  <a:srgbClr val="008000"/>
                </a:solidFill>
                <a:latin typeface="Comic Sans MS" pitchFamily="66" charset="0"/>
                <a:ea typeface="MS PGothic" pitchFamily="34" charset="-128"/>
              </a:rPr>
              <a:t>Gaussian ansatz</a:t>
            </a:r>
            <a:r>
              <a:rPr lang="en-GB" altLang="ja-JP" sz="360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1600" smtClean="0">
                <a:latin typeface="Comic Sans MS" pitchFamily="66" charset="0"/>
                <a:ea typeface="MS PGothic" pitchFamily="34" charset="-128"/>
              </a:rPr>
              <a:t>[</a:t>
            </a:r>
            <a:r>
              <a:rPr lang="en-GB" altLang="ja-JP" sz="160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M.I.T</a:t>
            </a:r>
            <a:r>
              <a:rPr lang="en-GB" altLang="ja-JP" sz="1600" smtClean="0">
                <a:latin typeface="Comic Sans MS" pitchFamily="66" charset="0"/>
                <a:ea typeface="MS PGothic" pitchFamily="34" charset="-128"/>
              </a:rPr>
              <a:t>., Copeland, Saffin ’08; M. Gleiser </a:t>
            </a:r>
            <a:r>
              <a:rPr lang="en-GB" altLang="ja-JP" sz="1600" i="1" smtClean="0">
                <a:latin typeface="Comic Sans MS" pitchFamily="66" charset="0"/>
                <a:ea typeface="MS PGothic" pitchFamily="34" charset="-128"/>
              </a:rPr>
              <a:t>et al</a:t>
            </a:r>
            <a:r>
              <a:rPr lang="en-GB" altLang="ja-JP" sz="1600" smtClean="0">
                <a:latin typeface="Comic Sans MS" pitchFamily="66" charset="0"/>
                <a:ea typeface="MS PGothic" pitchFamily="34" charset="-128"/>
              </a:rPr>
              <a:t> ’05]</a:t>
            </a:r>
            <a:r>
              <a:rPr lang="en-GB" altLang="ja-JP" sz="2000" smtClean="0">
                <a:ea typeface="MS PGothic" pitchFamily="34" charset="-128"/>
              </a:rPr>
              <a:t>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8353425" cy="5121275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800" smtClean="0">
                <a:latin typeface="Comic Sans MS" pitchFamily="66" charset="0"/>
                <a:ea typeface="MS PGothic" pitchFamily="34" charset="-128"/>
              </a:rPr>
              <a:t>Valid for               and only for </a:t>
            </a:r>
            <a:r>
              <a:rPr lang="en-US" altLang="ja-JP" sz="2800" b="1" i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D=1</a:t>
            </a:r>
            <a:endParaRPr lang="en-GB" altLang="ja-JP" sz="2800" b="1" i="1" smtClean="0">
              <a:solidFill>
                <a:srgbClr val="0000CC"/>
              </a:solidFill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Negligible surface energy (</a:t>
            </a:r>
            <a:r>
              <a:rPr lang="en-GB" altLang="ja-JP" sz="2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U&gt;&gt;S 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)</a:t>
            </a:r>
          </a:p>
          <a:p>
            <a:pPr defTabSz="449263"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8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Characteristic slope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 matched with </a:t>
            </a:r>
          </a:p>
          <a:p>
            <a:pPr defTabSz="449263" eaLnBrk="1" hangingPunct="1">
              <a:spcBef>
                <a:spcPts val="7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							the one from </a:t>
            </a:r>
            <a:r>
              <a:rPr lang="en-GB" altLang="ja-JP" sz="2800" b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Virial theorem</a:t>
            </a:r>
            <a:endParaRPr lang="en-GB" altLang="ja-JP" sz="2800" b="1" i="1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800" b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Analytic Continuation</a:t>
            </a:r>
            <a:r>
              <a:rPr lang="en-US" altLang="ja-JP" sz="2800" smtClean="0">
                <a:latin typeface="Comic Sans MS" pitchFamily="66" charset="0"/>
                <a:ea typeface="MS PGothic" pitchFamily="34" charset="-128"/>
              </a:rPr>
              <a:t> to free particle solution</a:t>
            </a:r>
            <a:endParaRPr lang="en-GB" altLang="ja-JP" sz="2800" b="1" smtClean="0">
              <a:solidFill>
                <a:srgbClr val="0000CC"/>
              </a:solidFill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8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Contradiction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 for </a:t>
            </a:r>
            <a:r>
              <a:rPr lang="en-GB" altLang="ja-JP" sz="2800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classical stability 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in polynomial potentials</a:t>
            </a:r>
          </a:p>
          <a:p>
            <a:pPr defTabSz="449263" eaLnBrk="1" hangingPunct="1">
              <a:spcBef>
                <a:spcPts val="7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2800" smtClean="0">
              <a:ea typeface="MS PGothic" pitchFamily="34" charset="-128"/>
            </a:endParaRPr>
          </a:p>
          <a:p>
            <a:pPr defTabSz="449263"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2800" smtClean="0">
              <a:ea typeface="MS PGothic" pitchFamily="34" charset="-128"/>
            </a:endParaRPr>
          </a:p>
          <a:p>
            <a:pPr defTabSz="449263" eaLnBrk="1" hangingPunct="1">
              <a:spcBef>
                <a:spcPts val="7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2800" smtClean="0">
              <a:ea typeface="MS PGothic" pitchFamily="34" charset="-128"/>
            </a:endParaRPr>
          </a:p>
        </p:txBody>
      </p:sp>
      <p:pic>
        <p:nvPicPr>
          <p:cNvPr id="7174" name="Picture 4" descr="coconu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661150" y="5173663"/>
            <a:ext cx="2482850" cy="1684337"/>
          </a:xfrm>
        </p:spPr>
      </p:pic>
      <p:graphicFrame>
        <p:nvGraphicFramePr>
          <p:cNvPr id="7170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411413" y="1854200"/>
          <a:ext cx="1441450" cy="617538"/>
        </p:xfrm>
        <a:graphic>
          <a:graphicData uri="http://schemas.openxmlformats.org/presentationml/2006/ole">
            <p:oleObj spid="_x0000_s7170" name="Equation" r:id="rId6" imgW="45720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308850" cy="1571625"/>
          </a:xfrm>
        </p:spPr>
        <p:txBody>
          <a:bodyPr lIns="90000" tIns="46800" rIns="90000" bIns="46800" anchor="b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3600" smtClean="0">
                <a:latin typeface="Comic Sans MS" pitchFamily="66" charset="0"/>
                <a:ea typeface="MS PGothic" pitchFamily="34" charset="-128"/>
              </a:rPr>
              <a:t>  </a:t>
            </a:r>
            <a:r>
              <a:rPr lang="en-GB" altLang="ja-JP" sz="3600" b="1" u="sng" smtClean="0">
                <a:latin typeface="Comic Sans MS" pitchFamily="66" charset="0"/>
                <a:ea typeface="MS PGothic" pitchFamily="34" charset="-128"/>
              </a:rPr>
              <a:t>“</a:t>
            </a:r>
            <a:r>
              <a:rPr lang="en-GB" altLang="ja-JP" sz="4000" b="1" u="sng" smtClean="0">
                <a:latin typeface="Comic Sans MS" pitchFamily="66" charset="0"/>
                <a:ea typeface="MS PGothic" pitchFamily="34" charset="-128"/>
              </a:rPr>
              <a:t>Thick wall” </a:t>
            </a:r>
            <a:r>
              <a:rPr lang="en-GB" altLang="ja-JP" sz="4000" b="1" i="1" u="sng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4000" b="1" u="sng" smtClean="0">
                <a:latin typeface="Comic Sans MS" pitchFamily="66" charset="0"/>
                <a:ea typeface="MS PGothic" pitchFamily="34" charset="-128"/>
              </a:rPr>
              <a:t>-ball</a:t>
            </a:r>
            <a:r>
              <a:rPr lang="en-GB" altLang="ja-JP" sz="4000" smtClean="0">
                <a:latin typeface="Comic Sans MS" pitchFamily="66" charset="0"/>
                <a:ea typeface="MS PGothic" pitchFamily="34" charset="-128"/>
              </a:rPr>
              <a:t/>
            </a:r>
            <a:br>
              <a:rPr lang="en-GB" altLang="ja-JP" sz="4000" smtClean="0">
                <a:latin typeface="Comic Sans MS" pitchFamily="66" charset="0"/>
                <a:ea typeface="MS PGothic" pitchFamily="34" charset="-128"/>
              </a:rPr>
            </a:br>
            <a:r>
              <a:rPr lang="en-GB" altLang="ja-JP" sz="4000" smtClean="0">
                <a:solidFill>
                  <a:srgbClr val="008000"/>
                </a:solidFill>
                <a:latin typeface="Comic Sans MS" pitchFamily="66" charset="0"/>
                <a:ea typeface="MS PGothic" pitchFamily="34" charset="-128"/>
              </a:rPr>
              <a:t>Drinking coconut ansatz</a:t>
            </a:r>
            <a:r>
              <a:rPr lang="en-GB" altLang="ja-JP" sz="3600" smtClean="0">
                <a:latin typeface="Comic Sans MS" pitchFamily="66" charset="0"/>
                <a:ea typeface="MS PGothic" pitchFamily="34" charset="-128"/>
              </a:rPr>
              <a:t> </a:t>
            </a:r>
            <a:br>
              <a:rPr lang="en-GB" altLang="ja-JP" sz="3600" smtClean="0">
                <a:latin typeface="Comic Sans MS" pitchFamily="66" charset="0"/>
                <a:ea typeface="MS PGothic" pitchFamily="34" charset="-128"/>
              </a:rPr>
            </a:br>
            <a:r>
              <a:rPr lang="en-GB" altLang="ja-JP" sz="1600" smtClean="0">
                <a:latin typeface="Comic Sans MS" pitchFamily="66" charset="0"/>
                <a:ea typeface="MS PGothic" pitchFamily="34" charset="-128"/>
              </a:rPr>
              <a:t>    [Correia </a:t>
            </a:r>
            <a:r>
              <a:rPr lang="en-GB" altLang="ja-JP" sz="1600" i="1" smtClean="0">
                <a:latin typeface="Comic Sans MS" pitchFamily="66" charset="0"/>
                <a:ea typeface="MS PGothic" pitchFamily="34" charset="-128"/>
              </a:rPr>
              <a:t>et.al</a:t>
            </a:r>
            <a:r>
              <a:rPr lang="en-GB" altLang="ja-JP" sz="1600" smtClean="0">
                <a:latin typeface="Comic Sans MS" pitchFamily="66" charset="0"/>
                <a:ea typeface="MS PGothic" pitchFamily="34" charset="-128"/>
              </a:rPr>
              <a:t>. '01; </a:t>
            </a:r>
            <a:r>
              <a:rPr lang="en-GB" altLang="ja-JP" sz="160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M.I.T</a:t>
            </a:r>
            <a:r>
              <a:rPr lang="en-GB" altLang="ja-JP" sz="1600" smtClean="0">
                <a:latin typeface="Comic Sans MS" pitchFamily="66" charset="0"/>
                <a:ea typeface="MS PGothic" pitchFamily="34" charset="-128"/>
              </a:rPr>
              <a:t>., Copeland, Saffin ‘08]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133600"/>
            <a:ext cx="9036050" cy="4144963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8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Legendre transformation (straw) </a:t>
            </a:r>
          </a:p>
          <a:p>
            <a:pPr defTabSz="449263" eaLnBrk="1" hangingPunct="1">
              <a:lnSpc>
                <a:spcPct val="90000"/>
              </a:lnSpc>
              <a:spcBef>
                <a:spcPts val="7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800" smtClean="0">
                <a:latin typeface="Comic Sans MS" pitchFamily="66" charset="0"/>
                <a:ea typeface="MS PGothic" pitchFamily="34" charset="-128"/>
              </a:rPr>
              <a:t>				and </a:t>
            </a:r>
            <a:r>
              <a:rPr lang="en-US" altLang="ja-JP" sz="28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re-parametrisation</a:t>
            </a:r>
          </a:p>
          <a:p>
            <a:pPr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800" smtClean="0">
                <a:latin typeface="Comic Sans MS" pitchFamily="66" charset="0"/>
                <a:ea typeface="MS PGothic" pitchFamily="34" charset="-128"/>
              </a:rPr>
              <a:t>Valid for               and for </a:t>
            </a:r>
            <a:r>
              <a:rPr lang="en-US" altLang="ja-JP" sz="28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higher </a:t>
            </a:r>
            <a:r>
              <a:rPr lang="en-US" altLang="ja-JP" sz="2800" b="1" i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D</a:t>
            </a:r>
            <a:endParaRPr lang="en-GB" altLang="ja-JP" sz="2800" b="1" i="1" u="sng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1800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Analytic Continuation</a:t>
            </a:r>
            <a:r>
              <a:rPr lang="en-US" altLang="ja-JP" sz="1800" smtClean="0">
                <a:latin typeface="Comic Sans MS" pitchFamily="66" charset="0"/>
                <a:ea typeface="MS PGothic" pitchFamily="34" charset="-128"/>
              </a:rPr>
              <a:t> to free particle solution</a:t>
            </a:r>
            <a:endParaRPr lang="en-GB" altLang="ja-JP" sz="18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1800" smtClean="0">
                <a:latin typeface="Comic Sans MS" pitchFamily="66" charset="0"/>
                <a:ea typeface="MS PGothic" pitchFamily="34" charset="-128"/>
              </a:rPr>
              <a:t>Negligible surface energy (</a:t>
            </a:r>
            <a:r>
              <a:rPr lang="en-GB" altLang="ja-JP" sz="1800" b="1" i="1" smtClean="0">
                <a:latin typeface="Comic Sans MS" pitchFamily="66" charset="0"/>
                <a:ea typeface="MS PGothic" pitchFamily="34" charset="-128"/>
              </a:rPr>
              <a:t>U&gt;&gt;S </a:t>
            </a:r>
            <a:r>
              <a:rPr lang="en-GB" altLang="ja-JP" sz="1800" smtClean="0">
                <a:latin typeface="Comic Sans MS" pitchFamily="66" charset="0"/>
                <a:ea typeface="MS PGothic" pitchFamily="34" charset="-128"/>
              </a:rPr>
              <a:t>)</a:t>
            </a:r>
          </a:p>
          <a:p>
            <a:pPr defTabSz="449263" eaLnBrk="1" hangingPunct="1">
              <a:lnSpc>
                <a:spcPct val="9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1800" b="1" smtClean="0">
                <a:latin typeface="Comic Sans MS" pitchFamily="66" charset="0"/>
                <a:ea typeface="MS PGothic" pitchFamily="34" charset="-128"/>
              </a:rPr>
              <a:t>Characteristic slope</a:t>
            </a:r>
            <a:r>
              <a:rPr lang="en-GB" altLang="ja-JP" sz="1800" smtClean="0">
                <a:latin typeface="Comic Sans MS" pitchFamily="66" charset="0"/>
                <a:ea typeface="MS PGothic" pitchFamily="34" charset="-128"/>
              </a:rPr>
              <a:t> (</a:t>
            </a:r>
            <a:r>
              <a:rPr lang="en-GB" altLang="ja-JP" sz="1800" b="1" smtClean="0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coconut milk</a:t>
            </a:r>
            <a:r>
              <a:rPr lang="en-GB" altLang="ja-JP" sz="1800" smtClean="0">
                <a:latin typeface="Comic Sans MS" pitchFamily="66" charset="0"/>
                <a:ea typeface="MS PGothic" pitchFamily="34" charset="-128"/>
              </a:rPr>
              <a:t>) matched </a:t>
            </a:r>
          </a:p>
          <a:p>
            <a:pPr defTabSz="449263" eaLnBrk="1" hangingPunct="1">
              <a:lnSpc>
                <a:spcPct val="90000"/>
              </a:lnSpc>
              <a:spcBef>
                <a:spcPts val="7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1800" smtClean="0">
                <a:latin typeface="Comic Sans MS" pitchFamily="66" charset="0"/>
                <a:ea typeface="MS PGothic" pitchFamily="34" charset="-128"/>
              </a:rPr>
              <a:t>							with the one from </a:t>
            </a:r>
            <a:r>
              <a:rPr lang="en-GB" altLang="ja-JP" sz="1800" b="1" smtClean="0">
                <a:latin typeface="Comic Sans MS" pitchFamily="66" charset="0"/>
                <a:ea typeface="MS PGothic" pitchFamily="34" charset="-128"/>
              </a:rPr>
              <a:t>Virial theorem</a:t>
            </a:r>
          </a:p>
          <a:p>
            <a:pPr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8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No contradictions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 for </a:t>
            </a:r>
            <a:r>
              <a:rPr lang="en-GB" altLang="ja-JP" sz="2800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classical stability</a:t>
            </a:r>
          </a:p>
          <a:p>
            <a:pPr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800" b="1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Classical stability condition</a:t>
            </a:r>
            <a:r>
              <a:rPr lang="en-US" altLang="ja-JP" sz="2800" smtClean="0">
                <a:latin typeface="Comic Sans MS" pitchFamily="66" charset="0"/>
                <a:ea typeface="MS PGothic" pitchFamily="34" charset="-128"/>
              </a:rPr>
              <a:t> (</a:t>
            </a:r>
            <a:r>
              <a:rPr lang="en-US" altLang="ja-JP" sz="2800" b="1" smtClean="0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coconut milk</a:t>
            </a:r>
            <a:r>
              <a:rPr lang="en-US" altLang="ja-JP" sz="2800" smtClean="0">
                <a:latin typeface="Comic Sans MS" pitchFamily="66" charset="0"/>
                <a:ea typeface="MS PGothic" pitchFamily="34" charset="-128"/>
              </a:rPr>
              <a:t>)</a:t>
            </a:r>
          </a:p>
          <a:p>
            <a:pPr defTabSz="449263" eaLnBrk="1" hangingPunct="1">
              <a:lnSpc>
                <a:spcPct val="90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800" smtClean="0">
                <a:latin typeface="Comic Sans MS" pitchFamily="66" charset="0"/>
                <a:ea typeface="MS PGothic" pitchFamily="34" charset="-128"/>
              </a:rPr>
              <a:t>							depends on </a:t>
            </a:r>
            <a:r>
              <a:rPr lang="en-US" altLang="ja-JP" sz="28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D</a:t>
            </a:r>
            <a:r>
              <a:rPr lang="en-US" altLang="ja-JP" sz="2800" smtClean="0">
                <a:latin typeface="Comic Sans MS" pitchFamily="66" charset="0"/>
                <a:ea typeface="MS PGothic" pitchFamily="34" charset="-128"/>
              </a:rPr>
              <a:t>  and </a:t>
            </a:r>
            <a:r>
              <a:rPr lang="en-US" altLang="ja-JP" sz="28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model</a:t>
            </a:r>
            <a:endParaRPr lang="en-GB" altLang="ja-JP" sz="2800" b="1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195513" y="2997200"/>
          <a:ext cx="1298575" cy="614363"/>
        </p:xfrm>
        <a:graphic>
          <a:graphicData uri="http://schemas.openxmlformats.org/presentationml/2006/ole">
            <p:oleObj spid="_x0000_s8194" name="Equation" r:id="rId6" imgW="457200" imgH="215640" progId="Equation.3">
              <p:embed/>
            </p:oleObj>
          </a:graphicData>
        </a:graphic>
      </p:graphicFrame>
      <p:pic>
        <p:nvPicPr>
          <p:cNvPr id="8198" name="Picture 5" descr="co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207963"/>
            <a:ext cx="1582738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coconut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/>
          <a:srcRect/>
          <a:stretch>
            <a:fillRect/>
          </a:stretch>
        </p:blipFill>
        <p:spPr>
          <a:xfrm>
            <a:off x="7019925" y="214313"/>
            <a:ext cx="2124075" cy="1601787"/>
          </a:xfr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defTabSz="449263" eaLnBrk="1" hangingPunct="1"/>
            <a:endParaRPr lang="en-GB" altLang="ja-JP" smtClean="0">
              <a:ea typeface="MS PGothic" pitchFamily="34" charset="-128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68313" y="2924175"/>
          <a:ext cx="1081087" cy="504825"/>
        </p:xfrm>
        <a:graphic>
          <a:graphicData uri="http://schemas.openxmlformats.org/presentationml/2006/ole">
            <p:oleObj spid="_x0000_s9218" name="Equation" r:id="rId6" imgW="444240" imgH="215640" progId="Equation.3">
              <p:embed/>
            </p:oleObj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7037388" y="2889250"/>
          <a:ext cx="1296987" cy="506413"/>
        </p:xfrm>
        <a:graphic>
          <a:graphicData uri="http://schemas.openxmlformats.org/presentationml/2006/ole">
            <p:oleObj spid="_x0000_s9219" name="Equation" r:id="rId7" imgW="545760" imgH="215640" progId="Equation.3">
              <p:embed/>
            </p:oleObj>
          </a:graphicData>
        </a:graphic>
      </p:graphicFrame>
      <p:pic>
        <p:nvPicPr>
          <p:cNvPr id="58374" name="Picture 6" descr="nondegslopethic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573463"/>
            <a:ext cx="43926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degslop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" y="260350"/>
            <a:ext cx="4248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nondegslop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260350"/>
            <a:ext cx="44291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7667625" y="6237288"/>
          <a:ext cx="1296988" cy="509587"/>
        </p:xfrm>
        <a:graphic>
          <a:graphicData uri="http://schemas.openxmlformats.org/presentationml/2006/ole">
            <p:oleObj spid="_x0000_s9220" name="Equation" r:id="rId11" imgW="419040" imgH="215640" progId="Equation.3">
              <p:embed/>
            </p:oleObj>
          </a:graphicData>
        </a:graphic>
      </p:graphicFrame>
      <p:graphicFrame>
        <p:nvGraphicFramePr>
          <p:cNvPr id="9221" name="Object 10"/>
          <p:cNvGraphicFramePr>
            <a:graphicFrameLocks noChangeAspect="1"/>
          </p:cNvGraphicFramePr>
          <p:nvPr/>
        </p:nvGraphicFramePr>
        <p:xfrm>
          <a:off x="323850" y="6237288"/>
          <a:ext cx="1320800" cy="484187"/>
        </p:xfrm>
        <a:graphic>
          <a:graphicData uri="http://schemas.openxmlformats.org/presentationml/2006/ole">
            <p:oleObj spid="_x0000_s9221" name="Equation" r:id="rId12" imgW="419040" imgH="215640" progId="Equation.3">
              <p:embed/>
            </p:oleObj>
          </a:graphicData>
        </a:graphic>
      </p:graphicFrame>
      <p:pic>
        <p:nvPicPr>
          <p:cNvPr id="58379" name="Picture 11" descr="degslopethi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950" y="3578225"/>
            <a:ext cx="42481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492500" y="2852738"/>
            <a:ext cx="2087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altLang="ja-JP" sz="1800">
              <a:solidFill>
                <a:schemeClr val="bg1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27088" y="115888"/>
            <a:ext cx="26654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ja-JP" sz="1800" b="1" u="sng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DVP</a:t>
            </a:r>
            <a:endParaRPr lang="en-GB" altLang="ja-JP" sz="1800" b="1" u="sng">
              <a:solidFill>
                <a:srgbClr val="0000CC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827088" y="3429000"/>
            <a:ext cx="26654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ja-JP" sz="1800" b="1" u="sng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DVP</a:t>
            </a:r>
            <a:endParaRPr lang="en-GB" altLang="ja-JP" sz="1800" b="1" u="sng">
              <a:solidFill>
                <a:srgbClr val="0000CC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724525" y="115888"/>
            <a:ext cx="26654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ja-JP" sz="1800" b="1" u="sng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NDVP</a:t>
            </a:r>
            <a:endParaRPr lang="en-GB" altLang="ja-JP" sz="1800" b="1" u="sng">
              <a:solidFill>
                <a:srgbClr val="0000CC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651500" y="3429000"/>
            <a:ext cx="26654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ja-JP" sz="1800" b="1" u="sng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NDVP</a:t>
            </a:r>
            <a:endParaRPr lang="en-GB" altLang="ja-JP" sz="1800" b="1" u="sng">
              <a:solidFill>
                <a:srgbClr val="0000CC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627313" y="3068638"/>
            <a:ext cx="38163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ja-JP" b="1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Thin wall</a:t>
            </a:r>
            <a:r>
              <a:rPr lang="en-US" altLang="ja-JP" b="1">
                <a:solidFill>
                  <a:srgbClr val="6600CC"/>
                </a:solidFill>
                <a:latin typeface="Comic Sans MS" pitchFamily="66" charset="0"/>
                <a:ea typeface="MS PGothic" pitchFamily="34" charset="-128"/>
              </a:rPr>
              <a:t> approximation</a:t>
            </a:r>
            <a:endParaRPr lang="en-GB" altLang="ja-JP" b="1">
              <a:solidFill>
                <a:srgbClr val="6600CC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771775" y="6381750"/>
            <a:ext cx="38163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2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ja-JP" b="1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Thick wall</a:t>
            </a:r>
            <a:r>
              <a:rPr lang="en-US" altLang="ja-JP" b="1">
                <a:solidFill>
                  <a:srgbClr val="6600CC"/>
                </a:solidFill>
                <a:latin typeface="Comic Sans MS" pitchFamily="66" charset="0"/>
                <a:ea typeface="MS PGothic" pitchFamily="34" charset="-128"/>
              </a:rPr>
              <a:t> approximation</a:t>
            </a:r>
            <a:endParaRPr lang="en-GB" altLang="ja-JP" b="1">
              <a:solidFill>
                <a:srgbClr val="6600CC"/>
              </a:solidFill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58387" name="Picture 19" descr="eg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5650" y="136207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8" name="Picture 20" descr="eg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19700" y="1649413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9" name="Picture 21" descr="coconu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42988" y="4700588"/>
            <a:ext cx="2524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0" name="Picture 22" descr="coconu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51500" y="4797425"/>
            <a:ext cx="25241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1" name="Picture 23" descr="co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6"/>
          <a:srcRect/>
          <a:stretch>
            <a:fillRect/>
          </a:stretch>
        </p:blipFill>
        <p:spPr>
          <a:xfrm>
            <a:off x="2493963" y="5272088"/>
            <a:ext cx="433387" cy="433387"/>
          </a:xfrm>
        </p:spPr>
      </p:pic>
      <p:pic>
        <p:nvPicPr>
          <p:cNvPr id="58392" name="Picture 24" descr="co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24750" y="530066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3" name="Picture 25" descr="Cue_bal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00563" y="2492375"/>
            <a:ext cx="2889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29688" cy="833437"/>
          </a:xfrm>
        </p:spPr>
        <p:txBody>
          <a:bodyPr lIns="90000" tIns="46800" rIns="90000" bIns="46800" anchor="b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4800" b="1" u="sng" dirty="0" smtClean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Past works on </a:t>
            </a:r>
            <a:r>
              <a:rPr lang="en-GB" altLang="ja-JP" sz="4800" b="1" i="1" u="sng" dirty="0" smtClean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4800" b="1" u="sng" dirty="0" smtClean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-balls</a:t>
            </a:r>
            <a:endParaRPr lang="en-GB" altLang="ja-JP" sz="4800" b="1" i="1" dirty="0" smtClean="0">
              <a:solidFill>
                <a:srgbClr val="000066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85860"/>
            <a:ext cx="8964612" cy="5218994"/>
          </a:xfrm>
        </p:spPr>
        <p:txBody>
          <a:bodyPr wrap="square" lIns="90000" tIns="46800" rIns="90000" bIns="46800">
            <a:spAutoFit/>
          </a:bodyPr>
          <a:lstStyle/>
          <a:p>
            <a:pPr defTabSz="449263" eaLnBrk="1" hangingPunct="1">
              <a:spcBef>
                <a:spcPts val="600"/>
              </a:spcBef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2000" b="1" dirty="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600"/>
              </a:spcBef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Non-topological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solitons</a:t>
            </a:r>
            <a:r>
              <a:rPr lang="en-US" altLang="ja-JP" sz="2000" b="1" dirty="0" smtClean="0">
                <a:latin typeface="Comic Sans MS" pitchFamily="66" charset="0"/>
                <a:ea typeface="MS PGothic" pitchFamily="34" charset="-128"/>
              </a:rPr>
              <a:t>,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-balls</a:t>
            </a:r>
            <a:r>
              <a:rPr lang="en-US" altLang="ja-JP" sz="2000" b="1" dirty="0" smtClean="0">
                <a:latin typeface="Comic Sans MS" pitchFamily="66" charset="0"/>
                <a:ea typeface="MS PGothic" pitchFamily="34" charset="-128"/>
              </a:rPr>
              <a:t> [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Friedberg </a:t>
            </a:r>
            <a:r>
              <a:rPr lang="en-GB" altLang="ja-JP" sz="1600" b="1" i="1" dirty="0" smtClean="0">
                <a:latin typeface="Comic Sans MS" pitchFamily="66" charset="0"/>
                <a:ea typeface="MS PGothic" pitchFamily="34" charset="-128"/>
              </a:rPr>
              <a:t>et. al. ‘76; S.R. Coleman ’85</a:t>
            </a:r>
            <a:r>
              <a:rPr lang="en-US" altLang="ja-JP" sz="2000" b="1" dirty="0" smtClean="0">
                <a:latin typeface="Comic Sans MS" pitchFamily="66" charset="0"/>
                <a:ea typeface="MS PGothic" pitchFamily="34" charset="-128"/>
              </a:rPr>
              <a:t>]</a:t>
            </a:r>
            <a:endParaRPr lang="en-GB" altLang="ja-JP" sz="2000" b="1" dirty="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ja-JP" sz="2000" b="1" i="1" dirty="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600"/>
              </a:spcBef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000" b="1" dirty="0" err="1" smtClean="0">
                <a:latin typeface="Comic Sans MS" pitchFamily="66" charset="0"/>
                <a:ea typeface="MS PGothic" pitchFamily="34" charset="-128"/>
              </a:rPr>
              <a:t>Bosonic</a:t>
            </a:r>
            <a:r>
              <a:rPr lang="en-US" altLang="ja-JP" sz="2000" b="1" dirty="0" smtClean="0">
                <a:latin typeface="Comic Sans MS" pitchFamily="66" charset="0"/>
                <a:ea typeface="MS PGothic" pitchFamily="34" charset="-128"/>
              </a:rPr>
              <a:t> stars (</a:t>
            </a:r>
            <a:r>
              <a:rPr lang="en-US" altLang="ja-JP" sz="2000" b="1" i="1" dirty="0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sz="2000" b="1" dirty="0" smtClean="0">
                <a:latin typeface="Comic Sans MS" pitchFamily="66" charset="0"/>
                <a:ea typeface="MS PGothic" pitchFamily="34" charset="-128"/>
              </a:rPr>
              <a:t>-balls in GR) </a:t>
            </a:r>
            <a:r>
              <a:rPr lang="en-US" altLang="ja-JP" sz="1600" b="1" dirty="0" smtClean="0">
                <a:latin typeface="Comic Sans MS" pitchFamily="66" charset="0"/>
                <a:ea typeface="MS PGothic" pitchFamily="34" charset="-128"/>
              </a:rPr>
              <a:t>[T.D. Lee, Y. Pang ‘89]</a:t>
            </a:r>
            <a:endParaRPr lang="en-GB" altLang="ja-JP" sz="1600" b="1" dirty="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600"/>
              </a:spcBef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ja-JP" sz="2000" b="1" i="1" dirty="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600"/>
              </a:spcBef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b="1" dirty="0" smtClean="0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Self-dual </a:t>
            </a:r>
            <a:r>
              <a:rPr lang="en-GB" altLang="ja-JP" sz="2000" b="1" dirty="0" err="1" smtClean="0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Chern</a:t>
            </a:r>
            <a:r>
              <a:rPr lang="en-GB" altLang="ja-JP" sz="2000" b="1" dirty="0" smtClean="0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-Simons</a:t>
            </a:r>
            <a:r>
              <a:rPr lang="en-GB" altLang="ja-JP" sz="2000" b="1" dirty="0" smtClean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2000" b="1" dirty="0" err="1" smtClean="0">
                <a:latin typeface="Comic Sans MS" pitchFamily="66" charset="0"/>
                <a:ea typeface="MS PGothic" pitchFamily="34" charset="-128"/>
              </a:rPr>
              <a:t>solitons</a:t>
            </a:r>
            <a:r>
              <a:rPr lang="en-GB" altLang="ja-JP" sz="2000" b="1" dirty="0" smtClean="0">
                <a:solidFill>
                  <a:srgbClr val="7030A0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[R. </a:t>
            </a:r>
            <a:r>
              <a:rPr lang="en-GB" altLang="ja-JP" sz="1600" b="1" dirty="0" err="1" smtClean="0">
                <a:latin typeface="Comic Sans MS" pitchFamily="66" charset="0"/>
                <a:ea typeface="MS PGothic" pitchFamily="34" charset="-128"/>
              </a:rPr>
              <a:t>Jackiw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, K. Lee, E. J. Weinberg ‘90]</a:t>
            </a:r>
          </a:p>
          <a:p>
            <a:pPr defTabSz="449263" eaLnBrk="1" hangingPunct="1"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ja-JP" sz="2000" b="1" i="1" dirty="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600"/>
              </a:spcBef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b="1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(SUSY) </a:t>
            </a:r>
            <a:r>
              <a:rPr lang="en-GB" altLang="ja-JP" sz="2000" b="1" i="1" dirty="0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2000" b="1" dirty="0" smtClean="0">
                <a:latin typeface="Comic Sans MS" pitchFamily="66" charset="0"/>
                <a:ea typeface="MS PGothic" pitchFamily="34" charset="-128"/>
              </a:rPr>
              <a:t>-balls </a:t>
            </a:r>
            <a:r>
              <a:rPr lang="en-GB" altLang="ja-JP" sz="2000" dirty="0" smtClean="0">
                <a:latin typeface="Comic Sans MS" pitchFamily="66" charset="0"/>
                <a:ea typeface="MS PGothic" pitchFamily="34" charset="-128"/>
              </a:rPr>
              <a:t>in </a:t>
            </a:r>
            <a:r>
              <a:rPr lang="en-GB" altLang="ja-JP" sz="2000" b="1" dirty="0" smtClean="0">
                <a:solidFill>
                  <a:srgbClr val="2D2DB9"/>
                </a:solidFill>
                <a:latin typeface="Comic Sans MS" pitchFamily="66" charset="0"/>
                <a:ea typeface="MS PGothic" pitchFamily="34" charset="-128"/>
              </a:rPr>
              <a:t>minimal </a:t>
            </a:r>
            <a:r>
              <a:rPr lang="en-GB" altLang="ja-JP" sz="2000" b="1" dirty="0" err="1" smtClean="0">
                <a:solidFill>
                  <a:srgbClr val="2D2DB9"/>
                </a:solidFill>
                <a:latin typeface="Comic Sans MS" pitchFamily="66" charset="0"/>
                <a:ea typeface="MS PGothic" pitchFamily="34" charset="-128"/>
              </a:rPr>
              <a:t>supersymmetric</a:t>
            </a:r>
            <a:r>
              <a:rPr lang="en-GB" altLang="ja-JP" sz="2000" b="1" dirty="0" smtClean="0">
                <a:solidFill>
                  <a:srgbClr val="2D2DB9"/>
                </a:solidFill>
                <a:latin typeface="Comic Sans MS" pitchFamily="66" charset="0"/>
                <a:ea typeface="MS PGothic" pitchFamily="34" charset="-128"/>
              </a:rPr>
              <a:t> SM (MSSM)</a:t>
            </a:r>
          </a:p>
          <a:p>
            <a:pPr defTabSz="449263" eaLnBrk="1" hangingPunct="1"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b="1" dirty="0" smtClean="0">
                <a:latin typeface="Comic Sans MS" pitchFamily="66" charset="0"/>
                <a:ea typeface="MS PGothic" pitchFamily="34" charset="-128"/>
              </a:rPr>
              <a:t>												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[A. </a:t>
            </a:r>
            <a:r>
              <a:rPr lang="en-GB" altLang="ja-JP" sz="1600" b="1" dirty="0" err="1" smtClean="0">
                <a:latin typeface="Comic Sans MS" pitchFamily="66" charset="0"/>
                <a:ea typeface="MS PGothic" pitchFamily="34" charset="-128"/>
              </a:rPr>
              <a:t>Kusenko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, M. </a:t>
            </a:r>
            <a:r>
              <a:rPr lang="en-GB" altLang="ja-JP" sz="1600" b="1" dirty="0" err="1" smtClean="0">
                <a:latin typeface="Comic Sans MS" pitchFamily="66" charset="0"/>
                <a:ea typeface="MS PGothic" pitchFamily="34" charset="-128"/>
              </a:rPr>
              <a:t>Shaposhnikov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 ‘97]</a:t>
            </a:r>
          </a:p>
          <a:p>
            <a:pPr defTabSz="449263" eaLnBrk="1" hangingPunct="1">
              <a:spcBef>
                <a:spcPts val="600"/>
              </a:spcBef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dirty="0" smtClean="0">
                <a:latin typeface="Comic Sans MS" pitchFamily="66" charset="0"/>
                <a:ea typeface="MS PGothic" pitchFamily="34" charset="-128"/>
              </a:rPr>
              <a:t>Candidate of </a:t>
            </a:r>
            <a:r>
              <a:rPr lang="en-GB" altLang="ja-JP" sz="2000" b="1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dark matter</a:t>
            </a:r>
            <a:r>
              <a:rPr lang="en-GB" altLang="ja-JP" sz="2000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[A. </a:t>
            </a:r>
            <a:r>
              <a:rPr lang="en-GB" altLang="ja-JP" sz="1600" b="1" dirty="0" err="1" smtClean="0">
                <a:latin typeface="Comic Sans MS" pitchFamily="66" charset="0"/>
                <a:ea typeface="MS PGothic" pitchFamily="34" charset="-128"/>
              </a:rPr>
              <a:t>Kusenko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, M. </a:t>
            </a:r>
            <a:r>
              <a:rPr lang="en-GB" altLang="ja-JP" sz="1600" b="1" dirty="0" err="1" smtClean="0">
                <a:latin typeface="Comic Sans MS" pitchFamily="66" charset="0"/>
                <a:ea typeface="MS PGothic" pitchFamily="34" charset="-128"/>
              </a:rPr>
              <a:t>Shaposhnikov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 ‘97]</a:t>
            </a:r>
          </a:p>
          <a:p>
            <a:pPr defTabSz="449263" eaLnBrk="1" hangingPunct="1"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1600" b="1" dirty="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600"/>
              </a:spcBef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dirty="0" smtClean="0">
                <a:latin typeface="Comic Sans MS" pitchFamily="66" charset="0"/>
                <a:ea typeface="MS PGothic" pitchFamily="34" charset="-128"/>
              </a:rPr>
              <a:t>Source of </a:t>
            </a:r>
            <a:r>
              <a:rPr lang="en-GB" altLang="ja-JP" sz="2000" b="1" dirty="0" smtClean="0">
                <a:solidFill>
                  <a:srgbClr val="2D2DB9"/>
                </a:solidFill>
                <a:latin typeface="Comic Sans MS" pitchFamily="66" charset="0"/>
                <a:ea typeface="MS PGothic" pitchFamily="34" charset="-128"/>
              </a:rPr>
              <a:t>gravitational waves 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[</a:t>
            </a:r>
            <a:r>
              <a:rPr lang="en-GB" altLang="ja-JP" sz="1600" b="1" dirty="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MIT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 ’08, A. </a:t>
            </a:r>
            <a:r>
              <a:rPr lang="en-GB" altLang="ja-JP" sz="1600" b="1" dirty="0" err="1" smtClean="0">
                <a:latin typeface="Comic Sans MS" pitchFamily="66" charset="0"/>
                <a:ea typeface="MS PGothic" pitchFamily="34" charset="-128"/>
              </a:rPr>
              <a:t>Kusenko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, A. </a:t>
            </a:r>
            <a:r>
              <a:rPr lang="en-GB" altLang="ja-JP" sz="1600" b="1" dirty="0" err="1" smtClean="0">
                <a:latin typeface="Comic Sans MS" pitchFamily="66" charset="0"/>
                <a:ea typeface="MS PGothic" pitchFamily="34" charset="-128"/>
              </a:rPr>
              <a:t>Mazumdar</a:t>
            </a:r>
            <a:r>
              <a:rPr lang="en-GB" altLang="ja-JP" sz="1600" b="1" dirty="0" smtClean="0">
                <a:latin typeface="Comic Sans MS" pitchFamily="66" charset="0"/>
                <a:ea typeface="MS PGothic" pitchFamily="34" charset="-128"/>
              </a:rPr>
              <a:t> ‘08]</a:t>
            </a:r>
          </a:p>
          <a:p>
            <a:pPr defTabSz="449263" eaLnBrk="1" hangingPunct="1">
              <a:spcBef>
                <a:spcPts val="600"/>
              </a:spcBef>
              <a:buFontTx/>
              <a:buBlip>
                <a:blip r:embed="rId4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ja-JP" sz="1600" b="1" dirty="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1600" b="1" dirty="0" smtClean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</p:txBody>
      </p:sp>
    </p:spTree>
  </p:cSld>
  <p:clrMapOvr>
    <a:masterClrMapping/>
  </p:clrMapOvr>
  <p:transition advTm="131962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500313"/>
            <a:ext cx="5000625" cy="1457325"/>
          </a:xfrm>
        </p:spPr>
        <p:txBody>
          <a:bodyPr/>
          <a:lstStyle/>
          <a:p>
            <a:pPr defTabSz="449263" eaLnBrk="1" hangingPunct="1"/>
            <a:r>
              <a:rPr lang="en-US" altLang="ja-JP" b="1" i="1" smtClean="0">
                <a:solidFill>
                  <a:schemeClr val="accent2"/>
                </a:solidFill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b="1" smtClean="0">
                <a:solidFill>
                  <a:schemeClr val="accent2"/>
                </a:solidFill>
                <a:latin typeface="Comic Sans MS" pitchFamily="66" charset="0"/>
                <a:ea typeface="MS PGothic" pitchFamily="34" charset="-128"/>
              </a:rPr>
              <a:t>-ball profiles</a:t>
            </a:r>
            <a:endParaRPr lang="en-GB" altLang="ja-JP" b="1" smtClean="0">
              <a:solidFill>
                <a:schemeClr val="accent2"/>
              </a:solidFill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26627" name="Picture 3" descr="coconu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3786188"/>
            <a:ext cx="3643313" cy="2473325"/>
          </a:xfrm>
        </p:spPr>
      </p:pic>
      <p:pic>
        <p:nvPicPr>
          <p:cNvPr id="26628" name="Picture 4" descr="Cue_b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85750" y="285750"/>
            <a:ext cx="3382963" cy="2262188"/>
          </a:xfrm>
        </p:spPr>
      </p:pic>
      <p:pic>
        <p:nvPicPr>
          <p:cNvPr id="26629" name="Picture 5" descr="eg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072063" y="1000125"/>
            <a:ext cx="3671887" cy="2593975"/>
          </a:xfrm>
        </p:spPr>
      </p:pic>
      <p:pic>
        <p:nvPicPr>
          <p:cNvPr id="26630" name="Picture 5" descr="co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3786188"/>
            <a:ext cx="284321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71688" y="1857375"/>
            <a:ext cx="1643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defRPr/>
            </a:pPr>
            <a:r>
              <a:rPr lang="en-US" altLang="ja-JP" b="1" kern="0" dirty="0">
                <a:solidFill>
                  <a:srgbClr val="C00000"/>
                </a:solidFill>
                <a:latin typeface="Arial Rounded MT Bold" pitchFamily="34" charset="0"/>
                <a:ea typeface="MS PGothic" pitchFamily="34" charset="-128"/>
                <a:cs typeface="+mj-cs"/>
              </a:rPr>
              <a:t>cue-ball </a:t>
            </a:r>
            <a:endParaRPr lang="en-GB" altLang="ja-JP" b="1" kern="0" dirty="0">
              <a:solidFill>
                <a:srgbClr val="C00000"/>
              </a:solidFill>
              <a:latin typeface="Arial Rounded MT Bold" pitchFamily="34" charset="0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ransition advTm="6455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6286500" cy="1541463"/>
          </a:xfrm>
        </p:spPr>
        <p:txBody>
          <a:bodyPr lIns="90000" tIns="46800" rIns="90000" bIns="46800" anchor="b">
            <a:spAutoFit/>
          </a:bodyPr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</a:pPr>
            <a:r>
              <a:rPr lang="en-GB" altLang="ja-JP" sz="40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Three conditions   </a:t>
            </a:r>
            <a:br>
              <a:rPr lang="en-GB" altLang="ja-JP" sz="4000" b="1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</a:br>
            <a:r>
              <a:rPr lang="en-GB" altLang="ja-JP" sz="40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          </a:t>
            </a:r>
            <a:r>
              <a:rPr lang="en-GB" altLang="ja-JP" sz="3600" smtClean="0">
                <a:latin typeface="Comic Sans MS" pitchFamily="66" charset="0"/>
                <a:ea typeface="MS PGothic" pitchFamily="34" charset="-128"/>
              </a:rPr>
              <a:t>for stable </a:t>
            </a:r>
            <a:r>
              <a:rPr lang="en-GB" altLang="ja-JP" sz="3600" i="1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3600" smtClean="0">
                <a:latin typeface="Comic Sans MS" pitchFamily="66" charset="0"/>
                <a:ea typeface="MS PGothic" pitchFamily="34" charset="-128"/>
              </a:rPr>
              <a:t>-ball </a:t>
            </a:r>
            <a:br>
              <a:rPr lang="en-GB" altLang="ja-JP" sz="3600" smtClean="0">
                <a:latin typeface="Comic Sans MS" pitchFamily="66" charset="0"/>
                <a:ea typeface="MS PGothic" pitchFamily="34" charset="-128"/>
              </a:rPr>
            </a:br>
            <a:r>
              <a:rPr lang="en-GB" altLang="ja-JP" sz="1400" smtClean="0">
                <a:latin typeface="Comic Sans MS" pitchFamily="66" charset="0"/>
                <a:ea typeface="MS PGothic" pitchFamily="34" charset="-128"/>
              </a:rPr>
              <a:t>[Friedberg </a:t>
            </a:r>
            <a:r>
              <a:rPr lang="en-GB" altLang="ja-JP" sz="1400" i="1" smtClean="0">
                <a:latin typeface="Comic Sans MS" pitchFamily="66" charset="0"/>
                <a:ea typeface="MS PGothic" pitchFamily="34" charset="-128"/>
              </a:rPr>
              <a:t>et. al. ‘76; S.R. Coleman ’85</a:t>
            </a:r>
            <a:r>
              <a:rPr lang="en-GB" altLang="ja-JP" sz="1400" smtClean="0">
                <a:latin typeface="Comic Sans MS" pitchFamily="66" charset="0"/>
                <a:ea typeface="MS PGothic" pitchFamily="34" charset="-128"/>
              </a:rPr>
              <a:t>]</a:t>
            </a:r>
            <a:r>
              <a:rPr lang="en-GB" altLang="ja-JP" sz="1400" smtClean="0">
                <a:ea typeface="MS PGothic" pitchFamily="34" charset="-128"/>
              </a:rPr>
              <a:t> 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14500"/>
            <a:ext cx="8964612" cy="4824413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5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600" smtClean="0">
                <a:ea typeface="MS PGothic" pitchFamily="34" charset="-128"/>
              </a:rPr>
              <a:t> </a:t>
            </a:r>
            <a:r>
              <a:rPr lang="en-GB" altLang="ja-JP" sz="2800" b="1" u="sng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Existence condition</a:t>
            </a:r>
            <a:r>
              <a:rPr lang="en-GB" altLang="ja-JP" sz="2600" smtClean="0">
                <a:latin typeface="Comic Sans MS" pitchFamily="66" charset="0"/>
                <a:ea typeface="MS PGothic" pitchFamily="34" charset="-128"/>
              </a:rPr>
              <a:t>: 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6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 Potential should grow less quickly 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									than the mass-squared term 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5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	(</a:t>
            </a:r>
            <a:r>
              <a:rPr lang="en-GB" altLang="ja-JP" sz="200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radiative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or </a:t>
            </a:r>
            <a:r>
              <a:rPr lang="en-GB" altLang="ja-JP" sz="2000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thermal corrections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, </a:t>
            </a:r>
            <a:r>
              <a:rPr lang="en-GB" altLang="ja-JP" sz="2000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non-linear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terms)‏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6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000" smtClean="0">
                <a:latin typeface="Comic Sans MS" pitchFamily="66" charset="0"/>
                <a:ea typeface="MS PGothic" pitchFamily="34" charset="-128"/>
              </a:rPr>
              <a:t>  </a:t>
            </a:r>
            <a:r>
              <a:rPr lang="en-US" altLang="ja-JP" sz="20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Thin   wall </a:t>
            </a:r>
            <a:r>
              <a:rPr lang="en-US" altLang="ja-JP" sz="20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sz="20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-ball</a:t>
            </a:r>
            <a:r>
              <a:rPr lang="en-US" altLang="ja-JP" sz="2000" smtClean="0">
                <a:latin typeface="Comic Sans MS" pitchFamily="66" charset="0"/>
                <a:ea typeface="MS PGothic" pitchFamily="34" charset="-128"/>
              </a:rPr>
              <a:t> for lower limit</a:t>
            </a:r>
          </a:p>
          <a:p>
            <a:pPr lvl="1" defTabSz="449263" eaLnBrk="1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6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ja-JP" sz="200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altLang="ja-JP" sz="20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”Thick” wall </a:t>
            </a:r>
            <a:r>
              <a:rPr lang="en-US" altLang="ja-JP" sz="2000" b="1" i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sz="20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-ball</a:t>
            </a:r>
            <a:r>
              <a:rPr lang="en-US" altLang="ja-JP" sz="2000" smtClean="0">
                <a:latin typeface="Comic Sans MS" pitchFamily="66" charset="0"/>
                <a:ea typeface="MS PGothic" pitchFamily="34" charset="-128"/>
              </a:rPr>
              <a:t> for upper limit</a:t>
            </a:r>
            <a:endParaRPr lang="en-GB" altLang="ja-JP" sz="20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14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5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60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2800" b="1" u="sng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Absolute stability condition</a:t>
            </a:r>
            <a:r>
              <a:rPr lang="en-GB" altLang="ja-JP" sz="2800" smtClean="0">
                <a:latin typeface="Comic Sans MS" pitchFamily="66" charset="0"/>
                <a:ea typeface="MS PGothic" pitchFamily="34" charset="-128"/>
              </a:rPr>
              <a:t>:</a:t>
            </a:r>
            <a:endParaRPr lang="en-GB" altLang="ja-JP" sz="2000" smtClean="0">
              <a:latin typeface="Comic Sans MS" pitchFamily="66" charset="0"/>
              <a:ea typeface="MS PGothic" pitchFamily="34" charset="-128"/>
            </a:endParaRPr>
          </a:p>
          <a:p>
            <a:pPr lvl="1" defTabSz="449263" eaLnBrk="1" hangingPunct="1">
              <a:lnSpc>
                <a:spcPct val="90000"/>
              </a:lnSpc>
              <a:buFontTx/>
              <a:buBlip>
                <a:blip r:embed="rId6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(</a:t>
            </a:r>
            <a:r>
              <a:rPr lang="en-GB" altLang="ja-JP" sz="2000" i="1" smtClean="0">
                <a:latin typeface="Comic Sans MS" pitchFamily="66" charset="0"/>
                <a:ea typeface="MS PGothic" pitchFamily="34" charset="-128"/>
              </a:rPr>
              <a:t>Q-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ball energy)  </a:t>
            </a:r>
            <a:r>
              <a:rPr lang="en-GB" altLang="ja-JP" sz="3200" b="1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&lt;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 (energy of </a:t>
            </a:r>
            <a:r>
              <a:rPr lang="en-GB" altLang="ja-JP" sz="2000" i="1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free particles)</a:t>
            </a:r>
          </a:p>
          <a:p>
            <a:pPr defTabSz="449263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ja-JP" sz="1400" smtClean="0">
              <a:latin typeface="Comic Sans MS" pitchFamily="66" charset="0"/>
              <a:ea typeface="MS PGothic" pitchFamily="34" charset="-128"/>
            </a:endParaRPr>
          </a:p>
          <a:p>
            <a:pPr defTabSz="449263" eaLnBrk="1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5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600" smtClean="0"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2800" b="1" u="sng" smtClean="0">
                <a:solidFill>
                  <a:srgbClr val="0000CC"/>
                </a:solidFill>
                <a:latin typeface="Comic Sans MS" pitchFamily="66" charset="0"/>
                <a:ea typeface="MS PGothic" pitchFamily="34" charset="-128"/>
              </a:rPr>
              <a:t>Classical stability condition = fission stability</a:t>
            </a:r>
            <a:r>
              <a:rPr lang="en-GB" altLang="ja-JP" sz="2600" smtClean="0">
                <a:latin typeface="Comic Sans MS" pitchFamily="66" charset="0"/>
                <a:ea typeface="MS PGothic" pitchFamily="34" charset="-128"/>
              </a:rPr>
              <a:t>:</a:t>
            </a:r>
            <a:endParaRPr lang="en-GB" altLang="ja-JP" sz="2000" i="1" smtClean="0">
              <a:latin typeface="Comic Sans MS" pitchFamily="66" charset="0"/>
              <a:ea typeface="MS PGothic" pitchFamily="34" charset="-128"/>
            </a:endParaRPr>
          </a:p>
          <a:p>
            <a:pPr lvl="1" defTabSz="449263" eaLnBrk="1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6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Stable </a:t>
            </a:r>
            <a:r>
              <a:rPr lang="en-GB" altLang="ja-JP" sz="2000" b="1" smtClean="0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against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linear fluctuations </a:t>
            </a:r>
            <a:r>
              <a:rPr lang="en-GB" altLang="ja-JP" sz="2000" b="1" smtClean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and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 smaller </a:t>
            </a:r>
            <a:r>
              <a:rPr lang="en-GB" altLang="ja-JP" sz="2000" i="1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GB" altLang="ja-JP" sz="2000" smtClean="0">
                <a:latin typeface="Comic Sans MS" pitchFamily="66" charset="0"/>
                <a:ea typeface="MS PGothic" pitchFamily="34" charset="-128"/>
              </a:rPr>
              <a:t>-balls</a:t>
            </a:r>
            <a:endParaRPr lang="en-GB" altLang="ja-JP" sz="1800" smtClean="0">
              <a:latin typeface="Comic Sans MS" pitchFamily="66" charset="0"/>
              <a:ea typeface="MS PGothic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214813" y="1643063"/>
          <a:ext cx="2016125" cy="544512"/>
        </p:xfrm>
        <a:graphic>
          <a:graphicData uri="http://schemas.openxmlformats.org/presentationml/2006/ole">
            <p:oleObj spid="_x0000_s3074" name="Equation" r:id="rId7" imgW="799920" imgH="21564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5400675" y="3240088"/>
          <a:ext cx="719138" cy="360362"/>
        </p:xfrm>
        <a:graphic>
          <a:graphicData uri="http://schemas.openxmlformats.org/presentationml/2006/ole">
            <p:oleObj spid="_x0000_s3075" r:id="rId8" imgW="72000" imgH="168120" progId="Equation.3">
              <p:embed/>
            </p:oleObj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429250" y="3643313"/>
          <a:ext cx="1041400" cy="492125"/>
        </p:xfrm>
        <a:graphic>
          <a:graphicData uri="http://schemas.openxmlformats.org/presentationml/2006/ole">
            <p:oleObj spid="_x0000_s3076" name="Equation" r:id="rId9" imgW="457200" imgH="215640" progId="Equation.3">
              <p:embed/>
            </p:oleObj>
          </a:graphicData>
        </a:graphic>
      </p:graphicFrame>
      <p:graphicFrame>
        <p:nvGraphicFramePr>
          <p:cNvPr id="3077" name="Object 7"/>
          <p:cNvGraphicFramePr>
            <a:graphicFrameLocks noChangeAspect="1"/>
          </p:cNvGraphicFramePr>
          <p:nvPr/>
        </p:nvGraphicFramePr>
        <p:xfrm>
          <a:off x="5429250" y="3214688"/>
          <a:ext cx="1247775" cy="496887"/>
        </p:xfrm>
        <a:graphic>
          <a:graphicData uri="http://schemas.openxmlformats.org/presentationml/2006/ole">
            <p:oleObj spid="_x0000_s3077" name="Equation" r:id="rId10" imgW="545760" imgH="215640" progId="Equation.3">
              <p:embed/>
            </p:oleObj>
          </a:graphicData>
        </a:graphic>
      </p:graphicFrame>
      <p:graphicFrame>
        <p:nvGraphicFramePr>
          <p:cNvPr id="3078" name="Object 8"/>
          <p:cNvGraphicFramePr>
            <a:graphicFrameLocks noChangeAspect="1"/>
          </p:cNvGraphicFramePr>
          <p:nvPr/>
        </p:nvGraphicFramePr>
        <p:xfrm>
          <a:off x="6372225" y="0"/>
          <a:ext cx="2771775" cy="2508250"/>
        </p:xfrm>
        <a:graphic>
          <a:graphicData uri="http://schemas.openxmlformats.org/presentationml/2006/ole">
            <p:oleObj spid="_x0000_s3078" name="Photo Editor Photo" r:id="rId11" imgW="9057143" imgH="6695238" progId="">
              <p:embed/>
            </p:oleObj>
          </a:graphicData>
        </a:graphic>
      </p:graphicFrame>
      <p:pic>
        <p:nvPicPr>
          <p:cNvPr id="3082" name="Picture 5" descr="eg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9500" y="3143250"/>
            <a:ext cx="9112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" descr="coconu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9500" y="3929063"/>
            <a:ext cx="89535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590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358188" cy="1071562"/>
          </a:xfrm>
        </p:spPr>
        <p:txBody>
          <a:bodyPr/>
          <a:lstStyle/>
          <a:p>
            <a:pPr defTabSz="449263" eaLnBrk="1" hangingPunct="1"/>
            <a:r>
              <a:rPr lang="en-US" altLang="ja-JP" sz="4000" b="1" u="sng" smtClean="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rPr>
              <a:t>Our work</a:t>
            </a:r>
            <a:endParaRPr lang="en-GB" altLang="ja-JP" sz="4000" b="1" u="sng" smtClean="0">
              <a:solidFill>
                <a:schemeClr val="tx1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30723" name="Content Placeholder 7"/>
          <p:cNvSpPr>
            <a:spLocks noGrp="1"/>
          </p:cNvSpPr>
          <p:nvPr>
            <p:ph sz="quarter" idx="3"/>
          </p:nvPr>
        </p:nvSpPr>
        <p:spPr>
          <a:xfrm>
            <a:off x="395288" y="1052513"/>
            <a:ext cx="8353425" cy="5572125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altLang="ja-JP" b="1" dirty="0" smtClean="0">
                <a:solidFill>
                  <a:srgbClr val="22228B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b="1" dirty="0" smtClean="0">
                <a:solidFill>
                  <a:srgbClr val="0717E5"/>
                </a:solidFill>
                <a:latin typeface="Comic Sans MS" pitchFamily="66" charset="0"/>
              </a:rPr>
              <a:t>Polynomial potentials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Comic Sans MS" pitchFamily="66" charset="0"/>
              </a:rPr>
              <a:t>Non-linear terms due to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thermal corrections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Comic Sans MS" pitchFamily="66" charset="0"/>
              </a:rPr>
              <a:t>Gaussian </a:t>
            </a:r>
            <a:r>
              <a:rPr lang="en-US" sz="2000" b="1" dirty="0" err="1" smtClean="0">
                <a:latin typeface="Comic Sans MS" pitchFamily="66" charset="0"/>
              </a:rPr>
              <a:t>ansatz</a:t>
            </a:r>
            <a:r>
              <a:rPr lang="en-US" sz="2000" b="1" dirty="0" smtClean="0">
                <a:latin typeface="Comic Sans MS" pitchFamily="66" charset="0"/>
              </a:rPr>
              <a:t> has problems in the thick wall limit</a:t>
            </a:r>
          </a:p>
          <a:p>
            <a:pPr>
              <a:buFontTx/>
              <a:buChar char="-"/>
            </a:pPr>
            <a:endParaRPr lang="en-US" sz="2000" b="1" dirty="0" smtClean="0">
              <a:latin typeface="Comic Sans MS" pitchFamily="66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ja-JP" b="1" dirty="0" smtClean="0">
                <a:solidFill>
                  <a:srgbClr val="22228B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b="1" dirty="0" smtClean="0">
                <a:solidFill>
                  <a:srgbClr val="0717E5"/>
                </a:solidFill>
                <a:latin typeface="Comic Sans MS" pitchFamily="66" charset="0"/>
              </a:rPr>
              <a:t>Gravity mediated potentials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Comic Sans MS" pitchFamily="66" charset="0"/>
              </a:rPr>
              <a:t>SUSY is broken by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gravity</a:t>
            </a:r>
            <a:r>
              <a:rPr lang="en-US" sz="2000" b="1" dirty="0" smtClean="0">
                <a:latin typeface="Comic Sans MS" pitchFamily="66" charset="0"/>
              </a:rPr>
              <a:t> interaction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Comic Sans MS" pitchFamily="66" charset="0"/>
              </a:rPr>
              <a:t>Negative pressure in </a:t>
            </a:r>
            <a:r>
              <a:rPr lang="en-US" altLang="ja-JP" sz="2000" b="1" dirty="0" smtClean="0">
                <a:latin typeface="Comic Sans MS" pitchFamily="66" charset="0"/>
                <a:ea typeface="MS PGothic" pitchFamily="34" charset="-128"/>
              </a:rPr>
              <a:t>the homogeneous (</a:t>
            </a:r>
            <a:r>
              <a:rPr lang="en-US" altLang="ja-JP" sz="1400" b="1" dirty="0" smtClean="0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Affleck-Dine</a:t>
            </a:r>
            <a:r>
              <a:rPr lang="en-US" altLang="ja-JP" sz="2000" b="1" dirty="0" smtClean="0">
                <a:latin typeface="Comic Sans MS" pitchFamily="66" charset="0"/>
                <a:ea typeface="MS PGothic" pitchFamily="34" charset="-128"/>
              </a:rPr>
              <a:t>)</a:t>
            </a:r>
            <a:r>
              <a:rPr lang="en-US" sz="2000" b="1" dirty="0" smtClean="0">
                <a:latin typeface="Comic Sans MS" pitchFamily="66" charset="0"/>
              </a:rPr>
              <a:t> condensate</a:t>
            </a:r>
            <a:endParaRPr lang="en-US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Similarity of energy densities for baryonic and dark matter</a:t>
            </a:r>
          </a:p>
          <a:p>
            <a:pPr>
              <a:buFontTx/>
              <a:buChar char="-"/>
            </a:pPr>
            <a:endParaRPr lang="en-US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ja-JP" b="1" dirty="0" smtClean="0">
                <a:solidFill>
                  <a:srgbClr val="22228B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b="1" dirty="0" smtClean="0">
                <a:solidFill>
                  <a:srgbClr val="0717E5"/>
                </a:solidFill>
                <a:latin typeface="Comic Sans MS" pitchFamily="66" charset="0"/>
              </a:rPr>
              <a:t>Gauge mediated potentials</a:t>
            </a:r>
          </a:p>
          <a:p>
            <a:pPr>
              <a:buFontTx/>
              <a:buChar char="-"/>
            </a:pPr>
            <a:r>
              <a:rPr lang="en-US" sz="2000" b="1" dirty="0" smtClean="0">
                <a:latin typeface="Comic Sans MS" pitchFamily="66" charset="0"/>
              </a:rPr>
              <a:t>SUSY is broken by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gauge</a:t>
            </a:r>
            <a:r>
              <a:rPr lang="en-US" sz="2000" b="1" dirty="0" smtClean="0">
                <a:latin typeface="Comic Sans MS" pitchFamily="66" charset="0"/>
              </a:rPr>
              <a:t> interaction</a:t>
            </a:r>
            <a:endParaRPr lang="en-US" altLang="ja-JP" sz="2000" b="1" dirty="0" smtClean="0">
              <a:latin typeface="Comic Sans MS" pitchFamily="66" charset="0"/>
              <a:ea typeface="MS PGothic" pitchFamily="34" charset="-128"/>
            </a:endParaRPr>
          </a:p>
          <a:p>
            <a:pPr>
              <a:buFontTx/>
              <a:buChar char="-"/>
            </a:pPr>
            <a:r>
              <a:rPr lang="en-US" altLang="ja-JP" sz="2000" b="1" dirty="0" smtClean="0">
                <a:solidFill>
                  <a:srgbClr val="CC3300"/>
                </a:solidFill>
                <a:latin typeface="Comic Sans MS" pitchFamily="66" charset="0"/>
                <a:ea typeface="MS PGothic" pitchFamily="34" charset="-128"/>
              </a:rPr>
              <a:t>long-lived </a:t>
            </a:r>
            <a:r>
              <a:rPr lang="en-US" altLang="ja-JP" sz="2000" b="1" i="1" dirty="0" smtClean="0"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sz="2000" b="1" dirty="0" smtClean="0">
                <a:latin typeface="Comic Sans MS" pitchFamily="66" charset="0"/>
                <a:ea typeface="MS PGothic" pitchFamily="34" charset="-128"/>
              </a:rPr>
              <a:t>-balls</a:t>
            </a:r>
            <a:endParaRPr lang="en-US" sz="2000" b="1" dirty="0" smtClean="0">
              <a:solidFill>
                <a:srgbClr val="CC33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Dark matter </a:t>
            </a:r>
            <a:r>
              <a:rPr lang="en-US" sz="2000" b="1" dirty="0" smtClean="0">
                <a:latin typeface="Comic Sans MS" pitchFamily="66" charset="0"/>
              </a:rPr>
              <a:t>candidate (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baryon-to-photon ratio</a:t>
            </a:r>
            <a:r>
              <a:rPr lang="en-US" sz="2000" b="1" dirty="0" smtClean="0">
                <a:latin typeface="Comic Sans MS" pitchFamily="66" charset="0"/>
              </a:rPr>
              <a:t>)</a:t>
            </a:r>
          </a:p>
          <a:p>
            <a:pPr>
              <a:buFontTx/>
              <a:buNone/>
            </a:pPr>
            <a:endParaRPr lang="en-GB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advTm="21868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23850" y="4149725"/>
            <a:ext cx="806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O = stable, </a:t>
            </a:r>
            <a:r>
              <a:rPr lang="ja-JP" altLang="en-US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　</a:t>
            </a:r>
            <a:r>
              <a:rPr lang="en-US" altLang="ja-JP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△ = stable with conditions, </a:t>
            </a:r>
            <a:r>
              <a:rPr lang="ja-JP" altLang="en-US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　</a:t>
            </a:r>
            <a:r>
              <a:rPr lang="en-US" altLang="ja-JP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X = unstable</a:t>
            </a:r>
            <a:endParaRPr lang="en-GB">
              <a:solidFill>
                <a:srgbClr val="0066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4446588"/>
            <a:ext cx="91440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ja-JP" sz="800" b="1" i="1" dirty="0">
              <a:solidFill>
                <a:srgbClr val="000066"/>
              </a:solidFill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3200" b="1" i="1" dirty="0">
                <a:solidFill>
                  <a:srgbClr val="000066"/>
                </a:solidFill>
                <a:ea typeface="MS PGothic" pitchFamily="34" charset="-128"/>
              </a:rPr>
              <a:t>         </a:t>
            </a:r>
            <a:r>
              <a:rPr lang="en-US" altLang="ja-JP" sz="3200" b="1" i="1" dirty="0" smtClean="0">
                <a:solidFill>
                  <a:srgbClr val="000066"/>
                </a:solidFill>
                <a:ea typeface="MS PGothic" pitchFamily="34" charset="-128"/>
              </a:rPr>
              <a:t>              </a:t>
            </a:r>
            <a:r>
              <a:rPr lang="en-US" altLang="ja-JP" sz="3200" b="1" dirty="0" smtClean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Energy of </a:t>
            </a:r>
            <a:r>
              <a:rPr lang="en-US" altLang="ja-JP" sz="3200" b="1" i="1" dirty="0" smtClean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sz="3200" b="1" dirty="0" smtClean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-ball ∝ Q</a:t>
            </a:r>
            <a:r>
              <a:rPr lang="en-US" altLang="ja-JP" sz="1400" b="1" dirty="0" smtClean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 altLang="ja-JP" sz="3600" b="1" baseline="30000" dirty="0" smtClean="0">
                <a:solidFill>
                  <a:srgbClr val="FF0000"/>
                </a:solidFill>
                <a:ea typeface="MS PGothic" pitchFamily="34" charset="-128"/>
              </a:rPr>
              <a:t>γ</a:t>
            </a:r>
            <a:endParaRPr lang="en-US" altLang="ja-JP" sz="3600" b="1" baseline="30000" dirty="0">
              <a:solidFill>
                <a:srgbClr val="FF0000"/>
              </a:solidFill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lang="en-US" altLang="ja-JP" sz="1800" b="1" baseline="30000" dirty="0">
              <a:solidFill>
                <a:srgbClr val="FF0000"/>
              </a:solidFill>
              <a:ea typeface="MS PGothic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2600" b="1" dirty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Thin wall </a:t>
            </a:r>
            <a:r>
              <a:rPr lang="en-US" altLang="ja-JP" sz="2600" b="1" i="1" dirty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sz="2600" b="1" dirty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-balls in gauge-mediated models </a:t>
            </a:r>
          </a:p>
          <a:p>
            <a:pPr algn="ctr">
              <a:spcBef>
                <a:spcPct val="50000"/>
              </a:spcBef>
            </a:pPr>
            <a:r>
              <a:rPr lang="en-US" altLang="ja-JP" sz="2600" b="1" dirty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are </a:t>
            </a:r>
            <a:r>
              <a:rPr lang="en-US" altLang="ja-JP" sz="2600" b="1" dirty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most stable</a:t>
            </a:r>
            <a:r>
              <a:rPr lang="en-US" altLang="ja-JP" sz="2600" b="1" dirty="0">
                <a:solidFill>
                  <a:srgbClr val="6600FF"/>
                </a:solidFill>
                <a:latin typeface="Comic Sans MS" pitchFamily="66" charset="0"/>
                <a:ea typeface="MS PGothic" pitchFamily="34" charset="-128"/>
              </a:rPr>
              <a:t> with a given charge !</a:t>
            </a:r>
            <a:endParaRPr lang="en-GB" altLang="ja-JP" sz="2600" b="1" dirty="0">
              <a:solidFill>
                <a:srgbClr val="6600FF"/>
              </a:solidFill>
              <a:latin typeface="Comic Sans MS" pitchFamily="66" charset="0"/>
              <a:ea typeface="MS PGothic" pitchFamily="34" charset="-128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88280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23850" y="115888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 u="sng" dirty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Our Results </a:t>
            </a:r>
            <a:r>
              <a:rPr lang="en-US" altLang="ja-JP" sz="3600" b="1" u="sng" dirty="0" smtClean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– SUSY </a:t>
            </a:r>
            <a:r>
              <a:rPr lang="en-US" altLang="ja-JP" sz="3600" b="1" i="1" u="sng" dirty="0" smtClean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sz="3600" b="1" u="sng" dirty="0" smtClean="0">
                <a:solidFill>
                  <a:srgbClr val="000066"/>
                </a:solidFill>
                <a:latin typeface="Comic Sans MS" pitchFamily="66" charset="0"/>
                <a:ea typeface="MS PGothic" pitchFamily="34" charset="-128"/>
              </a:rPr>
              <a:t>-balls</a:t>
            </a:r>
            <a:r>
              <a:rPr lang="en-US" altLang="ja-JP" sz="3600" b="1" i="1" u="sng" dirty="0" smtClean="0">
                <a:latin typeface="Comic Sans MS" pitchFamily="66" charset="0"/>
                <a:ea typeface="MS PGothic" pitchFamily="34" charset="-128"/>
              </a:rPr>
              <a:t> </a:t>
            </a:r>
            <a:endParaRPr lang="en-GB" sz="3600" b="1" i="1" u="sng" dirty="0">
              <a:latin typeface="Comic Sans MS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28794" y="4643446"/>
            <a:ext cx="5857916" cy="10001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advTm="13350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732588" y="6308725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>
                <a:latin typeface="Comic Sans MS" pitchFamily="66" charset="0"/>
                <a:ea typeface="MS PGothic" pitchFamily="34" charset="-128"/>
              </a:rPr>
              <a:t>By A. Kusenko ‘06</a:t>
            </a:r>
            <a:endParaRPr lang="en-GB" sz="1600" b="1">
              <a:latin typeface="Comic Sans MS" pitchFamily="66" charset="0"/>
            </a:endParaRPr>
          </a:p>
        </p:txBody>
      </p:sp>
    </p:spTree>
  </p:cSld>
  <p:clrMapOvr>
    <a:masterClrMapping/>
  </p:clrMapOvr>
  <p:transition advTm="11489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81925" cy="641350"/>
          </a:xfrm>
        </p:spPr>
        <p:txBody>
          <a:bodyPr lIns="90000" tIns="46800" rIns="90000" bIns="46800" anchor="b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3600" b="1" u="sng" smtClean="0">
                <a:solidFill>
                  <a:schemeClr val="accent2"/>
                </a:solidFill>
                <a:latin typeface="Comic Sans MS" pitchFamily="66" charset="0"/>
                <a:ea typeface="MS PGothic" pitchFamily="34" charset="-128"/>
              </a:rPr>
              <a:t>Formation and Dynamics</a:t>
            </a:r>
            <a:r>
              <a:rPr lang="en-GB" altLang="ja-JP" sz="3600" u="sng" smtClean="0">
                <a:solidFill>
                  <a:schemeClr val="accent2"/>
                </a:solidFill>
                <a:latin typeface="Comic Sans MS" pitchFamily="66" charset="0"/>
                <a:ea typeface="MS PGothic" pitchFamily="34" charset="-128"/>
              </a:rPr>
              <a:t>  </a:t>
            </a:r>
            <a:r>
              <a:rPr lang="en-GB" altLang="ja-JP" sz="2400" u="sng" smtClean="0">
                <a:solidFill>
                  <a:srgbClr val="003399"/>
                </a:solidFill>
                <a:latin typeface="Comic Sans MS" pitchFamily="66" charset="0"/>
                <a:ea typeface="MS PGothic" pitchFamily="34" charset="-128"/>
              </a:rPr>
              <a:t>[</a:t>
            </a:r>
            <a:r>
              <a:rPr lang="en-GB" altLang="ja-JP" sz="2400" u="sng" smtClean="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M.I.T</a:t>
            </a:r>
            <a:r>
              <a:rPr lang="en-GB" altLang="ja-JP" sz="2400" u="sng" smtClean="0">
                <a:solidFill>
                  <a:srgbClr val="003399"/>
                </a:solidFill>
                <a:latin typeface="Comic Sans MS" pitchFamily="66" charset="0"/>
                <a:ea typeface="MS PGothic" pitchFamily="34" charset="-128"/>
              </a:rPr>
              <a:t>.]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981075"/>
            <a:ext cx="2436813" cy="227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981075"/>
            <a:ext cx="2447925" cy="226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1052513"/>
            <a:ext cx="2428875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392363" y="4308475"/>
            <a:ext cx="61404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altLang="ja-JP">
              <a:ea typeface="MS PGothic" pitchFamily="34" charset="-128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07950" y="6165850"/>
            <a:ext cx="882967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800" b="1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COSMOS</a:t>
            </a:r>
            <a:r>
              <a:rPr lang="en-GB" altLang="ja-JP" sz="1800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</a:rPr>
              <a:t> </a:t>
            </a:r>
            <a:r>
              <a:rPr lang="en-GB" altLang="ja-JP" sz="18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(Cambridge) and JUPITER (Nottingham), VAPOR (www.vapor.ucar.edu )</a:t>
            </a:r>
            <a:r>
              <a:rPr lang="ar-SA" altLang="ja-JP" sz="18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‏</a:t>
            </a:r>
            <a:endParaRPr lang="en-GB" altLang="ja-JP" sz="1800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  <a:p>
            <a:pPr defTabSz="449263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180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LAT field (Neil Bevis and Mark Hindmarsh)</a:t>
            </a:r>
            <a:endParaRPr lang="en-GB" altLang="ja-JP" sz="1800">
              <a:solidFill>
                <a:srgbClr val="00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119813" y="4319588"/>
            <a:ext cx="2700337" cy="2339975"/>
          </a:xfrm>
          <a:prstGeom prst="roundRect">
            <a:avLst>
              <a:gd name="adj" fmla="val 6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altLang="ja-JP">
              <a:ea typeface="MS PGothic" pitchFamily="34" charset="-128"/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060700" y="4319588"/>
            <a:ext cx="2879725" cy="2339975"/>
          </a:xfrm>
          <a:prstGeom prst="roundRect">
            <a:avLst>
              <a:gd name="adj" fmla="val 6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altLang="ja-JP">
              <a:ea typeface="MS PGothic" pitchFamily="34" charset="-128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179388" y="4319588"/>
            <a:ext cx="2700337" cy="2339975"/>
          </a:xfrm>
          <a:prstGeom prst="roundRect">
            <a:avLst>
              <a:gd name="adj" fmla="val 6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 altLang="ja-JP">
              <a:ea typeface="MS PGothic" pitchFamily="34" charset="-128"/>
            </a:endParaRPr>
          </a:p>
        </p:txBody>
      </p:sp>
      <p:pic>
        <p:nvPicPr>
          <p:cNvPr id="14" name="Picture 9" descr="zoom_out00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786188"/>
            <a:ext cx="2643188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zoom_out003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3786188"/>
            <a:ext cx="26431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zoom_out008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786188"/>
            <a:ext cx="2500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zoom_out01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63" y="3786188"/>
            <a:ext cx="2357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2500313" y="5643563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bouncing off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214938" y="5643563"/>
            <a:ext cx="135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rings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7072313" y="5715000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latin typeface="Comic Sans MS" pitchFamily="66" charset="0"/>
                <a:ea typeface="MS PGothic" pitchFamily="34" charset="-128"/>
              </a:rPr>
              <a:t>collapsing</a:t>
            </a:r>
            <a:endParaRPr lang="en-GB" altLang="ja-JP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0" y="3429000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u="sng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Two </a:t>
            </a:r>
            <a:r>
              <a:rPr lang="en-US" altLang="ja-JP" b="1" i="1" u="sng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Q</a:t>
            </a:r>
            <a:r>
              <a:rPr lang="en-US" altLang="ja-JP" b="1" u="sng">
                <a:solidFill>
                  <a:srgbClr val="006600"/>
                </a:solidFill>
                <a:latin typeface="Comic Sans MS" pitchFamily="66" charset="0"/>
                <a:ea typeface="MS PGothic" pitchFamily="34" charset="-128"/>
              </a:rPr>
              <a:t>-balls out of phase</a:t>
            </a:r>
            <a:endParaRPr lang="en-GB" b="1" u="sng">
              <a:solidFill>
                <a:srgbClr val="006600"/>
              </a:solidFill>
              <a:latin typeface="Comic Sans MS" pitchFamily="66" charset="0"/>
              <a:ea typeface="MS PGothic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advTm="148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7|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6.6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</TotalTime>
  <Words>534</Words>
  <Application>Microsoft PowerPoint</Application>
  <PresentationFormat>On-screen Show (4:3)</PresentationFormat>
  <Paragraphs>203</Paragraphs>
  <Slides>22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Default Design</vt:lpstr>
      <vt:lpstr>Equation</vt:lpstr>
      <vt:lpstr>Microsoft Equation 3.0</vt:lpstr>
      <vt:lpstr>Photo Editor Photo</vt:lpstr>
      <vt:lpstr>Super Balls</vt:lpstr>
      <vt:lpstr>    What is a Q -ball ? [Friedberg et. al. ‘76; S.R. Coleman ’85]</vt:lpstr>
      <vt:lpstr>Past works on Q-balls</vt:lpstr>
      <vt:lpstr>Q-ball profiles</vt:lpstr>
      <vt:lpstr>Three conditions              for stable Q-ball  [Friedberg et. al. ‘76; S.R. Coleman ’85] </vt:lpstr>
      <vt:lpstr>Our work</vt:lpstr>
      <vt:lpstr>Slide 7</vt:lpstr>
      <vt:lpstr>Slide 8</vt:lpstr>
      <vt:lpstr>Formation and Dynamics  [M.I.T.]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Virial theorem            -generalisation of Derrick’s theorem                              [A. Kusenko ’96; M.I.T., Copeland, Saffin ’08 &amp; ‘09 ]</vt:lpstr>
      <vt:lpstr>Thin wall Q-ball (Q-matter, “cue”-ball)  Step-like ansatz  [Coleman ’85]</vt:lpstr>
      <vt:lpstr> Thin wall Q-ball (Q –”egg”) Egg ansatz  [Correia et.al. '01; M.I.T., Copeland, Saffin ‘08]</vt:lpstr>
      <vt:lpstr>“Thick wall” Q-ball (Q-”coconut”) Gaussian ansatz [M.I.T., Copeland, Saffin ’08; M. Gleiser et al ’05] </vt:lpstr>
      <vt:lpstr>  “Thick wall” Q-ball Drinking coconut ansatz      [Correia et.al. '01; M.I.T., Copeland, Saffin ‘08]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ppxmt</dc:creator>
  <cp:lastModifiedBy>ppxmt</cp:lastModifiedBy>
  <cp:revision>291</cp:revision>
  <dcterms:created xsi:type="dcterms:W3CDTF">1601-01-01T00:00:00Z</dcterms:created>
  <dcterms:modified xsi:type="dcterms:W3CDTF">2009-05-13T10:05:51Z</dcterms:modified>
</cp:coreProperties>
</file>